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01" r:id="rId2"/>
    <p:sldId id="260" r:id="rId3"/>
    <p:sldId id="262" r:id="rId4"/>
    <p:sldId id="304" r:id="rId5"/>
    <p:sldId id="306" r:id="rId6"/>
    <p:sldId id="299" r:id="rId7"/>
    <p:sldId id="287" r:id="rId8"/>
    <p:sldId id="288" r:id="rId9"/>
    <p:sldId id="274" r:id="rId10"/>
    <p:sldId id="272" r:id="rId11"/>
    <p:sldId id="307" r:id="rId12"/>
    <p:sldId id="273" r:id="rId13"/>
    <p:sldId id="289" r:id="rId14"/>
    <p:sldId id="294" r:id="rId15"/>
    <p:sldId id="290" r:id="rId16"/>
    <p:sldId id="277" r:id="rId17"/>
    <p:sldId id="296" r:id="rId18"/>
    <p:sldId id="295" r:id="rId19"/>
    <p:sldId id="282" r:id="rId20"/>
    <p:sldId id="297" r:id="rId21"/>
    <p:sldId id="285" r:id="rId22"/>
    <p:sldId id="308" r:id="rId23"/>
    <p:sldId id="302" r:id="rId24"/>
    <p:sldId id="30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719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8DE2DC-74E9-4B5E-9EC1-CC3C8E4F8B07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85F0EF-253C-495C-A84E-1C7CA37C62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33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58D2F5F-89DF-4A3E-8D2C-F62C82E41CDF}" type="slidenum">
              <a:rPr lang="en-US"/>
              <a:pPr/>
              <a:t>2</a:t>
            </a:fld>
            <a:endParaRPr 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48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fld id="{1C40EAE8-D744-40D7-93FA-E9B75160E710}" type="slidenum">
              <a:rPr lang="en-US" sz="1200"/>
              <a:pPr/>
              <a:t>7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76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29283E1-F800-4FBB-98BA-EA0BF964C24C}" type="slidenum">
              <a:rPr lang="en-US"/>
              <a:pPr/>
              <a:t>9</a:t>
            </a:fld>
            <a:endParaRPr lang="en-US"/>
          </a:p>
        </p:txBody>
      </p:sp>
      <p:sp>
        <p:nvSpPr>
          <p:cNvPr id="2048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0485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7502DBA6-12C6-47AA-852A-347F78A34B4F}" type="slidenum">
              <a:rPr lang="en-US" sz="1200"/>
              <a:pPr algn="r" eaLnBrk="1" hangingPunct="1"/>
              <a:t>9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845926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49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9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20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12C04D7-E922-4C88-98D8-BCFD08FC80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824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75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715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062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5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42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11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927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34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65F62-F178-4BDB-A6D6-17D8BAFA250B}" type="datetimeFigureOut">
              <a:rPr lang="en-US" smtClean="0"/>
              <a:t>4/2/2019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D52320-3D29-4593-BB25-8769D3162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28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29.wmf"/><Relationship Id="rId3" Type="http://schemas.openxmlformats.org/officeDocument/2006/relationships/audio" Target="../media/audio3.wav"/><Relationship Id="rId7" Type="http://schemas.openxmlformats.org/officeDocument/2006/relationships/image" Target="../media/image34.png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3.png"/><Relationship Id="rId11" Type="http://schemas.openxmlformats.org/officeDocument/2006/relationships/image" Target="../media/image46.png"/><Relationship Id="rId5" Type="http://schemas.openxmlformats.org/officeDocument/2006/relationships/image" Target="../media/image32.png"/><Relationship Id="rId15" Type="http://schemas.openxmlformats.org/officeDocument/2006/relationships/image" Target="../media/image30.wmf"/><Relationship Id="rId10" Type="http://schemas.openxmlformats.org/officeDocument/2006/relationships/image" Target="../media/image45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Relationship Id="rId1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0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9.pn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6.wmf"/><Relationship Id="rId4" Type="http://schemas.openxmlformats.org/officeDocument/2006/relationships/audio" Target="../media/audio1.wav"/><Relationship Id="rId9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17.gif"/><Relationship Id="rId7" Type="http://schemas.openxmlformats.org/officeDocument/2006/relationships/image" Target="../media/image26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image" Target="../media/image19.gif"/><Relationship Id="rId10" Type="http://schemas.openxmlformats.org/officeDocument/2006/relationships/image" Target="../media/image29.png"/><Relationship Id="rId4" Type="http://schemas.openxmlformats.org/officeDocument/2006/relationships/image" Target="../media/image18.gif"/><Relationship Id="rId9" Type="http://schemas.openxmlformats.org/officeDocument/2006/relationships/image" Target="../media/image28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25.wmf"/><Relationship Id="rId18" Type="http://schemas.openxmlformats.org/officeDocument/2006/relationships/image" Target="../media/image39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7.png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5" Type="http://schemas.openxmlformats.org/officeDocument/2006/relationships/image" Target="../media/image27.gi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23.wmf"/><Relationship Id="rId1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Z169">
            <a:extLst>
              <a:ext uri="{FF2B5EF4-FFF2-40B4-BE49-F238E27FC236}">
                <a16:creationId xmlns:a16="http://schemas.microsoft.com/office/drawing/2014/main" id="{AF6E5D94-DE92-4F3C-B3AD-7854D5FF8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2061" r="10156" b="5154"/>
          <a:stretch>
            <a:fillRect/>
          </a:stretch>
        </p:blipFill>
        <p:spPr bwMode="auto">
          <a:xfrm>
            <a:off x="1104900" y="-290513"/>
            <a:ext cx="9144000" cy="6858001"/>
          </a:xfrm>
          <a:prstGeom prst="rect">
            <a:avLst/>
          </a:prstGeom>
          <a:solidFill>
            <a:srgbClr val="FF00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WordArt 3">
            <a:extLst>
              <a:ext uri="{FF2B5EF4-FFF2-40B4-BE49-F238E27FC236}">
                <a16:creationId xmlns:a16="http://schemas.microsoft.com/office/drawing/2014/main" id="{0CDAB2A5-633C-469E-B934-C9E53EE6A71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581400" y="1219200"/>
            <a:ext cx="4191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7172" name="WordArt 4">
            <a:extLst>
              <a:ext uri="{FF2B5EF4-FFF2-40B4-BE49-F238E27FC236}">
                <a16:creationId xmlns:a16="http://schemas.microsoft.com/office/drawing/2014/main" id="{35A2D04F-2C51-4752-9B87-13C851EDCDAD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2133600"/>
            <a:ext cx="4191000" cy="2667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1A71AC-CA09-43D9-B9A0-D8A78C0EDFBF}"/>
              </a:ext>
            </a:extLst>
          </p:cNvPr>
          <p:cNvSpPr/>
          <p:nvPr/>
        </p:nvSpPr>
        <p:spPr>
          <a:xfrm>
            <a:off x="1477108" y="876301"/>
            <a:ext cx="7258929" cy="3205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NHIỆT LIỆT CHÀO MỪNG CÁC THẦY CÔ GIÁO</a:t>
            </a:r>
          </a:p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</a:rPr>
              <a:t>VỀ DỰ GIỜ LỚP 6</a:t>
            </a:r>
          </a:p>
          <a:p>
            <a:pPr algn="ctr">
              <a:defRPr/>
            </a:pPr>
            <a:endParaRPr lang="en-US" sz="2800" b="1" i="1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20: Tia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Thùy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Linh</a:t>
            </a:r>
          </a:p>
          <a:p>
            <a:pPr algn="r"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THCS Long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Biên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2018 - 2019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543800" y="518636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10210800" y="513873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x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5" name="Arc 9"/>
          <p:cNvSpPr>
            <a:spLocks/>
          </p:cNvSpPr>
          <p:nvPr/>
        </p:nvSpPr>
        <p:spPr bwMode="auto">
          <a:xfrm rot="4997973">
            <a:off x="7949407" y="4177507"/>
            <a:ext cx="947738" cy="1317625"/>
          </a:xfrm>
          <a:custGeom>
            <a:avLst/>
            <a:gdLst>
              <a:gd name="T0" fmla="*/ 0 w 23468"/>
              <a:gd name="T1" fmla="*/ 754462 h 21600"/>
              <a:gd name="T2" fmla="*/ 947738 w 23468"/>
              <a:gd name="T3" fmla="*/ 22143 h 21600"/>
              <a:gd name="T4" fmla="*/ 788584 w 23468"/>
              <a:gd name="T5" fmla="*/ 131762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3468" h="21600" fill="none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</a:path>
              <a:path w="23468" h="21600" stroke="0" extrusionOk="0">
                <a:moveTo>
                  <a:pt x="-1" y="12367"/>
                </a:moveTo>
                <a:cubicBezTo>
                  <a:pt x="3569" y="4816"/>
                  <a:pt x="11173" y="-1"/>
                  <a:pt x="19527" y="0"/>
                </a:cubicBezTo>
                <a:cubicBezTo>
                  <a:pt x="20849" y="0"/>
                  <a:pt x="22168" y="121"/>
                  <a:pt x="23468" y="362"/>
                </a:cubicBezTo>
                <a:lnTo>
                  <a:pt x="19527" y="21600"/>
                </a:lnTo>
                <a:lnTo>
                  <a:pt x="-1" y="12367"/>
                </a:lnTo>
                <a:close/>
              </a:path>
            </a:pathLst>
          </a:custGeom>
          <a:solidFill>
            <a:srgbClr val="ADF18B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8534400" y="2757488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y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9982200" y="3414713"/>
            <a:ext cx="533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z</a:t>
            </a:r>
            <a:endParaRPr lang="vi-VN" sz="2800" b="1">
              <a:solidFill>
                <a:srgbClr val="FF0000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8077200" y="4479926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8348663" y="4827589"/>
            <a:ext cx="762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b="1">
                <a:latin typeface="VNI-Times" pitchFamily="2" charset="0"/>
                <a:cs typeface="Arial" panose="020B0604020202020204" pitchFamily="34" charset="0"/>
              </a:rPr>
              <a:t>32</a:t>
            </a:r>
            <a:r>
              <a:rPr lang="en-US" sz="2000" baseline="50000"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000" baseline="50000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 flipH="1">
            <a:off x="7724775" y="5229225"/>
            <a:ext cx="76200" cy="76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8610600" y="4114800"/>
            <a:ext cx="76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64</a:t>
            </a:r>
            <a:r>
              <a:rPr lang="en-US" sz="2800" baseline="50000">
                <a:solidFill>
                  <a:srgbClr val="3A19FF"/>
                </a:solidFill>
                <a:latin typeface="VNI-Times" pitchFamily="2" charset="0"/>
                <a:cs typeface="Arial" panose="020B0604020202020204" pitchFamily="34" charset="0"/>
              </a:rPr>
              <a:t>o</a:t>
            </a:r>
            <a:endParaRPr lang="vi-VN" sz="2800" baseline="50000">
              <a:solidFill>
                <a:srgbClr val="3A19FF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92" name="Arc 16"/>
          <p:cNvSpPr>
            <a:spLocks/>
          </p:cNvSpPr>
          <p:nvPr/>
        </p:nvSpPr>
        <p:spPr bwMode="auto">
          <a:xfrm>
            <a:off x="8001000" y="4819650"/>
            <a:ext cx="228600" cy="228600"/>
          </a:xfrm>
          <a:custGeom>
            <a:avLst/>
            <a:gdLst>
              <a:gd name="T0" fmla="*/ 0 w 21600"/>
              <a:gd name="T1" fmla="*/ 0 h 21600"/>
              <a:gd name="T2" fmla="*/ 228600 w 21600"/>
              <a:gd name="T3" fmla="*/ 228600 h 21600"/>
              <a:gd name="T4" fmla="*/ 0 w 21600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3" name="Arc 17"/>
          <p:cNvSpPr>
            <a:spLocks/>
          </p:cNvSpPr>
          <p:nvPr/>
        </p:nvSpPr>
        <p:spPr bwMode="auto">
          <a:xfrm rot="866769">
            <a:off x="8153400" y="5048250"/>
            <a:ext cx="261938" cy="228600"/>
          </a:xfrm>
          <a:custGeom>
            <a:avLst/>
            <a:gdLst>
              <a:gd name="T0" fmla="*/ 0 w 24788"/>
              <a:gd name="T1" fmla="*/ 3228 h 21600"/>
              <a:gd name="T2" fmla="*/ 261938 w 24788"/>
              <a:gd name="T3" fmla="*/ 183377 h 21600"/>
              <a:gd name="T4" fmla="*/ 38200 w 24788"/>
              <a:gd name="T5" fmla="*/ 2286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4788" h="21600" fill="none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</a:path>
              <a:path w="24788" h="21600" stroke="0" extrusionOk="0">
                <a:moveTo>
                  <a:pt x="-1" y="304"/>
                </a:moveTo>
                <a:cubicBezTo>
                  <a:pt x="1194" y="101"/>
                  <a:pt x="2403" y="-1"/>
                  <a:pt x="3615" y="0"/>
                </a:cubicBezTo>
                <a:cubicBezTo>
                  <a:pt x="13897" y="0"/>
                  <a:pt x="22754" y="7248"/>
                  <a:pt x="24788" y="17326"/>
                </a:cubicBezTo>
                <a:lnTo>
                  <a:pt x="3615" y="21600"/>
                </a:lnTo>
                <a:lnTo>
                  <a:pt x="-1" y="304"/>
                </a:lnTo>
                <a:close/>
              </a:path>
            </a:pathLst>
          </a:custGeom>
          <a:noFill/>
          <a:ln w="76200" cmpd="tri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94" name="Line 18"/>
          <p:cNvSpPr>
            <a:spLocks noChangeShapeType="1"/>
          </p:cNvSpPr>
          <p:nvPr/>
        </p:nvSpPr>
        <p:spPr bwMode="auto">
          <a:xfrm>
            <a:off x="7772400" y="5265738"/>
            <a:ext cx="2819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Line 19"/>
          <p:cNvSpPr>
            <a:spLocks noChangeShapeType="1"/>
          </p:cNvSpPr>
          <p:nvPr/>
        </p:nvSpPr>
        <p:spPr bwMode="auto">
          <a:xfrm flipH="1">
            <a:off x="7772400" y="2971800"/>
            <a:ext cx="1143000" cy="22733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 flipH="1">
            <a:off x="8462963" y="3767138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20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 flipH="1">
            <a:off x="9172575" y="4343400"/>
            <a:ext cx="76200" cy="762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sz="3200" b="1"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24598" name="Line 22"/>
          <p:cNvSpPr>
            <a:spLocks noChangeShapeType="1"/>
          </p:cNvSpPr>
          <p:nvPr/>
        </p:nvSpPr>
        <p:spPr bwMode="auto">
          <a:xfrm flipV="1">
            <a:off x="7772400" y="3810001"/>
            <a:ext cx="2362200" cy="14525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24599" name="Picture 2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825" y="3133725"/>
            <a:ext cx="457993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00" name="Picture 2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6" y="3133726"/>
            <a:ext cx="4575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05" name="Text Box 29"/>
          <p:cNvSpPr txBox="1">
            <a:spLocks noChangeArrowheads="1"/>
          </p:cNvSpPr>
          <p:nvPr/>
        </p:nvSpPr>
        <p:spPr bwMode="auto">
          <a:xfrm>
            <a:off x="1752600" y="113763"/>
            <a:ext cx="853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2.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Cách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vẽ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tia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phân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giác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một</a:t>
            </a:r>
            <a:r>
              <a:rPr lang="en-US" sz="3200" b="1" u="sng" dirty="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góc</a:t>
            </a:r>
            <a:endParaRPr lang="en-US" sz="3200" b="1" u="sng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606" name="Text Box 30"/>
          <p:cNvSpPr txBox="1">
            <a:spLocks noChangeArrowheads="1"/>
          </p:cNvSpPr>
          <p:nvPr/>
        </p:nvSpPr>
        <p:spPr bwMode="auto">
          <a:xfrm>
            <a:off x="1828800" y="914399"/>
            <a:ext cx="868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 err="1">
                <a:latin typeface="Times New Roman" panose="02020603050405020304" pitchFamily="18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</a:rPr>
              <a:t>: Cho                   . </a:t>
            </a:r>
            <a:r>
              <a:rPr lang="en-US" sz="2800" dirty="0" err="1">
                <a:latin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Oz </a:t>
            </a:r>
            <a:r>
              <a:rPr lang="en-US" sz="2800" dirty="0" err="1">
                <a:latin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1752600" y="14478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latin typeface="Times New Roman" panose="02020603050405020304" pitchFamily="18" charset="0"/>
              </a:rPr>
              <a:t>Giải:</a:t>
            </a: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667000" y="1905000"/>
            <a:ext cx="6019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Cách 1: Dùng thước đo góc</a:t>
            </a: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1524000" y="31242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1</a:t>
            </a:r>
            <a:r>
              <a:rPr lang="en-US" sz="2800" b="1">
                <a:latin typeface="Times New Roman" panose="02020603050405020304" pitchFamily="18" charset="0"/>
              </a:rPr>
              <a:t>:</a:t>
            </a:r>
            <a:r>
              <a:rPr lang="en-US" sz="2800">
                <a:latin typeface="Times New Roman" panose="02020603050405020304" pitchFamily="18" charset="0"/>
              </a:rPr>
              <a:t> </a:t>
            </a:r>
            <a:r>
              <a:rPr lang="en-US" sz="2800" b="1">
                <a:latin typeface="Times New Roman" panose="02020603050405020304" pitchFamily="18" charset="0"/>
              </a:rPr>
              <a:t>Vẽ góc xOy</a:t>
            </a: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1524000" y="3733801"/>
            <a:ext cx="4876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2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Tính số đo góc xOz</a:t>
            </a: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524000" y="4343401"/>
            <a:ext cx="3276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Bước 3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Vẽ tia Oz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504756" y="974513"/>
                <a:ext cx="1753044" cy="444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64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756" y="974513"/>
                <a:ext cx="1753044" cy="4449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15400" y="951859"/>
                <a:ext cx="721095" cy="444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951859"/>
                <a:ext cx="721095" cy="44493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915400" y="974512"/>
                <a:ext cx="721095" cy="4449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𝑥𝑂𝑦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15400" y="974512"/>
                <a:ext cx="721095" cy="44493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7186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4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24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5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3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4" dur="500"/>
                                        <p:tgtEl>
                                          <p:spTgt spid="24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4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4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4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5" dur="500"/>
                                        <p:tgtEl>
                                          <p:spTgt spid="24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3" grpId="0"/>
      <p:bldP spid="24584" grpId="0"/>
      <p:bldP spid="24585" grpId="0" animBg="1"/>
      <p:bldP spid="24586" grpId="0"/>
      <p:bldP spid="24587" grpId="0"/>
      <p:bldP spid="24588" grpId="0"/>
      <p:bldP spid="24589" grpId="0"/>
      <p:bldP spid="24590" grpId="0" animBg="1"/>
      <p:bldP spid="24591" grpId="0"/>
      <p:bldP spid="24592" grpId="0" animBg="1"/>
      <p:bldP spid="24593" grpId="0" animBg="1"/>
      <p:bldP spid="24594" grpId="0" animBg="1"/>
      <p:bldP spid="24595" grpId="0" animBg="1"/>
      <p:bldP spid="24596" grpId="0" animBg="1"/>
      <p:bldP spid="24598" grpId="0" animBg="1"/>
      <p:bldP spid="24605" grpId="0"/>
      <p:bldP spid="24606" grpId="0"/>
      <p:bldP spid="24612" grpId="0"/>
      <p:bldP spid="24613" grpId="0"/>
      <p:bldP spid="24614" grpId="0"/>
      <p:bldP spid="24615" grpId="0"/>
      <p:bldP spid="24617" grpId="0"/>
      <p:bldP spid="2" grpId="0"/>
      <p:bldP spid="5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0"/>
          <p:cNvSpPr txBox="1">
            <a:spLocks noChangeArrowheads="1"/>
          </p:cNvSpPr>
          <p:nvPr/>
        </p:nvSpPr>
        <p:spPr bwMode="auto">
          <a:xfrm>
            <a:off x="1828800" y="914399"/>
            <a:ext cx="8686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800" dirty="0" err="1">
                <a:latin typeface="Times New Roman" panose="02020603050405020304" pitchFamily="18" charset="0"/>
              </a:rPr>
              <a:t>Ví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dụ</a:t>
            </a:r>
            <a:r>
              <a:rPr lang="en-US" sz="4800" dirty="0">
                <a:latin typeface="Times New Roman" panose="02020603050405020304" pitchFamily="18" charset="0"/>
              </a:rPr>
              <a:t>: Cho                   . </a:t>
            </a:r>
            <a:r>
              <a:rPr lang="en-US" sz="4800" dirty="0" err="1">
                <a:latin typeface="Times New Roman" panose="02020603050405020304" pitchFamily="18" charset="0"/>
              </a:rPr>
              <a:t>Vẽ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tia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phân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giác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Bm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5932" y="1015640"/>
                <a:ext cx="2863156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acc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145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5932" y="1015640"/>
                <a:ext cx="2863156" cy="6362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6799759" y="1760916"/>
                <a:ext cx="1106200" cy="63620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𝐴𝐵𝐶</m:t>
                          </m:r>
                        </m:e>
                      </m:ac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759" y="1760916"/>
                <a:ext cx="1106200" cy="636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773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Picture 3" descr="Gapgiay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Gapgiay0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Gapgiay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Gapgiay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7" descr="Gapgiay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8" descr="Gapgiay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 descr="Gapgiay3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90600"/>
            <a:ext cx="3536950" cy="328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0" descr="Gapgiay3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982664"/>
            <a:ext cx="3536950" cy="328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3733800" y="1219200"/>
            <a:ext cx="914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200" b="1">
                <a:cs typeface="Arial" panose="020B0604020202020204" pitchFamily="34" charset="0"/>
              </a:rPr>
              <a:t>64</a:t>
            </a:r>
            <a:r>
              <a:rPr lang="en-US" sz="3200" b="1" baseline="30000">
                <a:cs typeface="Arial" panose="020B0604020202020204" pitchFamily="34" charset="0"/>
              </a:rPr>
              <a:t>0</a:t>
            </a:r>
          </a:p>
        </p:txBody>
      </p:sp>
      <p:sp>
        <p:nvSpPr>
          <p:cNvPr id="26636" name="Text Box 12"/>
          <p:cNvSpPr txBox="1">
            <a:spLocks noChangeArrowheads="1"/>
          </p:cNvSpPr>
          <p:nvPr/>
        </p:nvSpPr>
        <p:spPr bwMode="auto">
          <a:xfrm>
            <a:off x="3657600" y="1690688"/>
            <a:ext cx="914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</a:rPr>
              <a:t>32</a:t>
            </a:r>
            <a:r>
              <a:rPr lang="en-US" sz="2800" b="1" baseline="3000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4038600" y="1219201"/>
            <a:ext cx="914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cs typeface="Arial" panose="020B0604020202020204" pitchFamily="34" charset="0"/>
              </a:rPr>
              <a:t>32</a:t>
            </a:r>
            <a:r>
              <a:rPr lang="en-US" sz="2800" b="1" baseline="30000">
                <a:solidFill>
                  <a:srgbClr val="FF0000"/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5373" name="Rectangle 14"/>
          <p:cNvSpPr>
            <a:spLocks noChangeArrowheads="1"/>
          </p:cNvSpPr>
          <p:nvPr/>
        </p:nvSpPr>
        <p:spPr bwMode="auto">
          <a:xfrm>
            <a:off x="2819400" y="6858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5374" name="Rectangle 15"/>
          <p:cNvSpPr>
            <a:spLocks noChangeArrowheads="1"/>
          </p:cNvSpPr>
          <p:nvPr/>
        </p:nvSpPr>
        <p:spPr bwMode="auto">
          <a:xfrm>
            <a:off x="2743200" y="990600"/>
            <a:ext cx="6096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640" name="Text Box 16"/>
          <p:cNvSpPr txBox="1">
            <a:spLocks noChangeArrowheads="1"/>
          </p:cNvSpPr>
          <p:nvPr/>
        </p:nvSpPr>
        <p:spPr bwMode="auto">
          <a:xfrm>
            <a:off x="3352800" y="8001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  <a:cs typeface="Arial" panose="020B0604020202020204" pitchFamily="34" charset="0"/>
              </a:rPr>
              <a:t>O</a:t>
            </a:r>
          </a:p>
        </p:txBody>
      </p:sp>
      <p:graphicFrame>
        <p:nvGraphicFramePr>
          <p:cNvPr id="15376" name="Object 17"/>
          <p:cNvGraphicFramePr>
            <a:graphicFrameLocks noChangeAspect="1"/>
          </p:cNvGraphicFramePr>
          <p:nvPr/>
        </p:nvGraphicFramePr>
        <p:xfrm>
          <a:off x="3708400" y="1435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2" name="Equation" r:id="rId12" imgW="435285" imgH="677109" progId="Equation.DSMT4">
                  <p:embed/>
                </p:oleObj>
              </mc:Choice>
              <mc:Fallback>
                <p:oleObj name="Equation" r:id="rId12" imgW="435285" imgH="67710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8400" y="1435100"/>
                        <a:ext cx="914400" cy="19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7" name="Object 18"/>
          <p:cNvGraphicFramePr>
            <a:graphicFrameLocks noChangeAspect="1"/>
          </p:cNvGraphicFramePr>
          <p:nvPr/>
        </p:nvGraphicFramePr>
        <p:xfrm>
          <a:off x="5289550" y="2081214"/>
          <a:ext cx="850900" cy="1322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63" name="Equation" r:id="rId14" imgW="114102" imgH="177492" progId="Equation.DSMT4">
                  <p:embed/>
                </p:oleObj>
              </mc:Choice>
              <mc:Fallback>
                <p:oleObj name="Equation" r:id="rId14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9550" y="2081214"/>
                        <a:ext cx="850900" cy="1322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47" name="Text Box 23"/>
          <p:cNvSpPr txBox="1">
            <a:spLocks noChangeArrowheads="1"/>
          </p:cNvSpPr>
          <p:nvPr/>
        </p:nvSpPr>
        <p:spPr bwMode="auto">
          <a:xfrm>
            <a:off x="2209800" y="3886201"/>
            <a:ext cx="7391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Bước 1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Vẽ góc xOy vào giấy trong.</a:t>
            </a:r>
          </a:p>
        </p:txBody>
      </p:sp>
      <p:sp>
        <p:nvSpPr>
          <p:cNvPr id="26648" name="Text Box 24"/>
          <p:cNvSpPr txBox="1">
            <a:spLocks noChangeArrowheads="1"/>
          </p:cNvSpPr>
          <p:nvPr/>
        </p:nvSpPr>
        <p:spPr bwMode="auto">
          <a:xfrm>
            <a:off x="2209800" y="4495801"/>
            <a:ext cx="845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Bước 2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Gấp giấy sao cho cạnh Ox trùng với cạnh Oy</a:t>
            </a:r>
            <a:r>
              <a:rPr lang="en-US" sz="280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26649" name="Text Box 25"/>
          <p:cNvSpPr txBox="1">
            <a:spLocks noChangeArrowheads="1"/>
          </p:cNvSpPr>
          <p:nvPr/>
        </p:nvSpPr>
        <p:spPr bwMode="auto">
          <a:xfrm>
            <a:off x="2209800" y="5105401"/>
            <a:ext cx="7924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Bước 3</a:t>
            </a:r>
            <a:r>
              <a:rPr lang="en-US" sz="2800">
                <a:latin typeface="Times New Roman" panose="02020603050405020304" pitchFamily="18" charset="0"/>
              </a:rPr>
              <a:t>: </a:t>
            </a:r>
            <a:r>
              <a:rPr lang="en-US" sz="2800" b="1">
                <a:latin typeface="Times New Roman" panose="02020603050405020304" pitchFamily="18" charset="0"/>
              </a:rPr>
              <a:t>Vẽ tia phân giác theo nếp gấp đó.</a:t>
            </a:r>
          </a:p>
        </p:txBody>
      </p:sp>
      <p:sp>
        <p:nvSpPr>
          <p:cNvPr id="26651" name="Text Box 27"/>
          <p:cNvSpPr txBox="1">
            <a:spLocks noChangeArrowheads="1"/>
          </p:cNvSpPr>
          <p:nvPr/>
        </p:nvSpPr>
        <p:spPr bwMode="auto">
          <a:xfrm>
            <a:off x="2057400" y="5867401"/>
            <a:ext cx="7010400" cy="588963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rgbClr val="FF3300"/>
                </a:solidFill>
                <a:latin typeface="Times New Roman" panose="02020603050405020304" pitchFamily="18" charset="0"/>
              </a:rPr>
              <a:t>Nếp gấp cho ta vị trí của tia phân giác</a:t>
            </a:r>
          </a:p>
        </p:txBody>
      </p:sp>
      <p:sp>
        <p:nvSpPr>
          <p:cNvPr id="26652" name="Text Box 28"/>
          <p:cNvSpPr txBox="1">
            <a:spLocks noChangeArrowheads="1"/>
          </p:cNvSpPr>
          <p:nvPr/>
        </p:nvSpPr>
        <p:spPr bwMode="auto">
          <a:xfrm>
            <a:off x="2057400" y="0"/>
            <a:ext cx="5715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chemeClr val="hlink"/>
                </a:solidFill>
                <a:latin typeface="Times New Roman" panose="02020603050405020304" pitchFamily="18" charset="0"/>
              </a:rPr>
              <a:t>Cách 2: Gấp giấy</a:t>
            </a:r>
          </a:p>
        </p:txBody>
      </p:sp>
    </p:spTree>
    <p:extLst>
      <p:ext uri="{BB962C8B-B14F-4D97-AF65-F5344CB8AC3E}">
        <p14:creationId xmlns:p14="http://schemas.microsoft.com/office/powerpoint/2010/main" val="2112005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500"/>
                                        <p:tgtEl>
                                          <p:spTgt spid="26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6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5" grpId="0"/>
      <p:bldP spid="26635" grpId="1"/>
      <p:bldP spid="26636" grpId="0"/>
      <p:bldP spid="26637" grpId="0"/>
      <p:bldP spid="26640" grpId="0"/>
      <p:bldP spid="26647" grpId="0"/>
      <p:bldP spid="26648" grpId="0"/>
      <p:bldP spid="26649" grpId="0"/>
      <p:bldP spid="26651" grpId="0" animBg="1"/>
      <p:bldP spid="2665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TIA PHÂN GIÁC CỦA GÓC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53340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790700" y="838201"/>
            <a:ext cx="6322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828800" y="16764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28800" y="1257300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5" name="Line 23"/>
          <p:cNvSpPr>
            <a:spLocks noChangeShapeType="1"/>
          </p:cNvSpPr>
          <p:nvPr/>
        </p:nvSpPr>
        <p:spPr bwMode="auto">
          <a:xfrm>
            <a:off x="2667000" y="4152900"/>
            <a:ext cx="2667000" cy="114300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76" name="Line 24"/>
          <p:cNvSpPr>
            <a:spLocks noChangeShapeType="1"/>
          </p:cNvSpPr>
          <p:nvPr/>
        </p:nvSpPr>
        <p:spPr bwMode="auto">
          <a:xfrm flipV="1">
            <a:off x="2686050" y="3086100"/>
            <a:ext cx="2438400" cy="1066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99602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409952">
            <a:off x="1447800" y="3810000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74778" name="Text Box 26"/>
          <p:cNvSpPr txBox="1">
            <a:spLocks noChangeArrowheads="1"/>
          </p:cNvSpPr>
          <p:nvPr/>
        </p:nvSpPr>
        <p:spPr bwMode="auto">
          <a:xfrm>
            <a:off x="2209800" y="39624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74779" name="Text Box 27"/>
          <p:cNvSpPr txBox="1">
            <a:spLocks noChangeArrowheads="1"/>
          </p:cNvSpPr>
          <p:nvPr/>
        </p:nvSpPr>
        <p:spPr bwMode="auto">
          <a:xfrm>
            <a:off x="5029200" y="3048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x</a:t>
            </a:r>
          </a:p>
        </p:txBody>
      </p:sp>
      <p:sp>
        <p:nvSpPr>
          <p:cNvPr id="74780" name="Text Box 28"/>
          <p:cNvSpPr txBox="1">
            <a:spLocks noChangeArrowheads="1"/>
          </p:cNvSpPr>
          <p:nvPr/>
        </p:nvSpPr>
        <p:spPr bwMode="auto">
          <a:xfrm>
            <a:off x="5257800" y="4953000"/>
            <a:ext cx="381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z</a:t>
            </a:r>
          </a:p>
        </p:txBody>
      </p:sp>
      <p:pic>
        <p:nvPicPr>
          <p:cNvPr id="2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-1444530">
            <a:off x="1219200" y="3448051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74782" name="Line 30"/>
          <p:cNvSpPr>
            <a:spLocks noChangeShapeType="1"/>
          </p:cNvSpPr>
          <p:nvPr/>
        </p:nvSpPr>
        <p:spPr bwMode="auto">
          <a:xfrm>
            <a:off x="2705100" y="4152900"/>
            <a:ext cx="45720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83" name="Picture 31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066801"/>
            <a:ext cx="24765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85" name="Oval 33"/>
          <p:cNvSpPr>
            <a:spLocks noChangeArrowheads="1"/>
          </p:cNvSpPr>
          <p:nvPr/>
        </p:nvSpPr>
        <p:spPr bwMode="auto">
          <a:xfrm>
            <a:off x="5562600" y="4114800"/>
            <a:ext cx="76200" cy="76200"/>
          </a:xfrm>
          <a:prstGeom prst="ellipse">
            <a:avLst/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787" name="Line 35"/>
          <p:cNvSpPr>
            <a:spLocks noChangeShapeType="1"/>
          </p:cNvSpPr>
          <p:nvPr/>
        </p:nvSpPr>
        <p:spPr bwMode="auto">
          <a:xfrm>
            <a:off x="3505200" y="3219450"/>
            <a:ext cx="3352800" cy="14478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788" name="Line 36"/>
          <p:cNvSpPr>
            <a:spLocks noChangeShapeType="1"/>
          </p:cNvSpPr>
          <p:nvPr/>
        </p:nvSpPr>
        <p:spPr bwMode="auto">
          <a:xfrm flipV="1">
            <a:off x="3429000" y="3733800"/>
            <a:ext cx="3124200" cy="1371600"/>
          </a:xfrm>
          <a:prstGeom prst="line">
            <a:avLst/>
          </a:prstGeom>
          <a:noFill/>
          <a:ln w="952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4789" name="Picture 37" descr="But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73218">
            <a:off x="2286000" y="2514601"/>
            <a:ext cx="2362200" cy="198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90" name="Text Box 38"/>
          <p:cNvSpPr txBox="1">
            <a:spLocks noChangeArrowheads="1"/>
          </p:cNvSpPr>
          <p:nvPr/>
        </p:nvSpPr>
        <p:spPr bwMode="auto">
          <a:xfrm>
            <a:off x="7086600" y="3657600"/>
            <a:ext cx="60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y</a:t>
            </a: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28800" y="21336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3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4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4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4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4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4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9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3 0.0331 L 0.35417 0.25533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4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11111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74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747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2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500"/>
                                        <p:tgtEl>
                                          <p:spTgt spid="99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9977 L 0.32083 -0.1113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747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1055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1" dur="1000"/>
                                        <p:tgtEl>
                                          <p:spTgt spid="74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74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4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74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74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  <p:bldP spid="74775" grpId="0" animBg="1"/>
      <p:bldP spid="74776" grpId="0" animBg="1"/>
      <p:bldP spid="74778" grpId="0"/>
      <p:bldP spid="74779" grpId="0"/>
      <p:bldP spid="74780" grpId="0"/>
      <p:bldP spid="74782" grpId="0" animBg="1"/>
      <p:bldP spid="74785" grpId="0" animBg="1"/>
      <p:bldP spid="74787" grpId="0" animBg="1"/>
      <p:bldP spid="74788" grpId="0" animBg="1"/>
      <p:bldP spid="74790" grpId="0"/>
      <p:bldP spid="7477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010888" y="1825625"/>
            <a:ext cx="4103687" cy="3671888"/>
            <a:chOff x="2472" y="1162"/>
            <a:chExt cx="2585" cy="2313"/>
          </a:xfrm>
        </p:grpSpPr>
        <p:sp>
          <p:nvSpPr>
            <p:cNvPr id="6" name="Line 16"/>
            <p:cNvSpPr>
              <a:spLocks noChangeShapeType="1"/>
            </p:cNvSpPr>
            <p:nvPr/>
          </p:nvSpPr>
          <p:spPr bwMode="auto">
            <a:xfrm>
              <a:off x="2699" y="3338"/>
              <a:ext cx="2313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4876" y="3154"/>
              <a:ext cx="18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8" name="Text Box 18"/>
            <p:cNvSpPr txBox="1">
              <a:spLocks noChangeArrowheads="1"/>
            </p:cNvSpPr>
            <p:nvPr/>
          </p:nvSpPr>
          <p:spPr bwMode="auto">
            <a:xfrm>
              <a:off x="2472" y="3244"/>
              <a:ext cx="2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9" name="Line 19"/>
            <p:cNvSpPr>
              <a:spLocks noChangeShapeType="1"/>
            </p:cNvSpPr>
            <p:nvPr/>
          </p:nvSpPr>
          <p:spPr bwMode="auto">
            <a:xfrm flipV="1">
              <a:off x="2699" y="1253"/>
              <a:ext cx="589" cy="208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 Box 20"/>
            <p:cNvSpPr txBox="1">
              <a:spLocks noChangeArrowheads="1"/>
            </p:cNvSpPr>
            <p:nvPr/>
          </p:nvSpPr>
          <p:spPr bwMode="auto">
            <a:xfrm>
              <a:off x="3107" y="1162"/>
              <a:ext cx="36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800">
                  <a:latin typeface="Arial" panose="020B0604020202020204" pitchFamily="34" charset="0"/>
                  <a:cs typeface="Arial" panose="020B0604020202020204" pitchFamily="34" charset="0"/>
                </a:rPr>
                <a:t>y</a:t>
              </a:r>
            </a:p>
          </p:txBody>
        </p:sp>
      </p:grpSp>
      <p:pic>
        <p:nvPicPr>
          <p:cNvPr id="11" name="Picture 274" descr="thuo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>
            <a:off x="3971699" y="5342674"/>
            <a:ext cx="6623264" cy="11327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5909973" y="5207737"/>
            <a:ext cx="80889" cy="9986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5400000">
            <a:off x="2090104" y="3694906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4" name="Picture 5" descr="ha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948622">
            <a:off x="6220386" y="1705242"/>
            <a:ext cx="17907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5917431" y="2400300"/>
            <a:ext cx="0" cy="3671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6321141">
            <a:off x="1227782" y="2089425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sp>
        <p:nvSpPr>
          <p:cNvPr id="17" name="Oval 16"/>
          <p:cNvSpPr/>
          <p:nvPr/>
        </p:nvSpPr>
        <p:spPr>
          <a:xfrm>
            <a:off x="4739305" y="3779801"/>
            <a:ext cx="117567" cy="7142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74" descr="thuoc"/>
          <p:cNvPicPr>
            <a:picLocks noChangeAspect="1" noChangeArrowheads="1"/>
          </p:cNvPicPr>
          <p:nvPr/>
        </p:nvPicPr>
        <p:blipFill>
          <a:blip r:embed="rId2">
            <a:lum bright="-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4"/>
          <a:stretch>
            <a:fillRect/>
          </a:stretch>
        </p:blipFill>
        <p:spPr bwMode="auto">
          <a:xfrm rot="1016740">
            <a:off x="1200267" y="3772470"/>
            <a:ext cx="6477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</a:extLst>
        </p:spPr>
      </p:pic>
      <p:pic>
        <p:nvPicPr>
          <p:cNvPr id="19" name="Picture 4" descr="h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687">
            <a:off x="4847323" y="2107279"/>
            <a:ext cx="17145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Line 10"/>
          <p:cNvSpPr>
            <a:spLocks noChangeShapeType="1"/>
          </p:cNvSpPr>
          <p:nvPr/>
        </p:nvSpPr>
        <p:spPr bwMode="auto">
          <a:xfrm>
            <a:off x="4587286" y="3766761"/>
            <a:ext cx="1964370" cy="6103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Oval 12"/>
          <p:cNvSpPr>
            <a:spLocks noChangeArrowheads="1"/>
          </p:cNvSpPr>
          <p:nvPr/>
        </p:nvSpPr>
        <p:spPr bwMode="auto">
          <a:xfrm>
            <a:off x="5871030" y="4143149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 flipV="1">
            <a:off x="4408488" y="2555876"/>
            <a:ext cx="3644900" cy="27209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Arc 28"/>
          <p:cNvSpPr>
            <a:spLocks/>
          </p:cNvSpPr>
          <p:nvPr/>
        </p:nvSpPr>
        <p:spPr bwMode="auto">
          <a:xfrm rot="853558">
            <a:off x="4427479" y="4983212"/>
            <a:ext cx="243164" cy="168920"/>
          </a:xfrm>
          <a:custGeom>
            <a:avLst/>
            <a:gdLst>
              <a:gd name="T0" fmla="*/ 0 w 21717"/>
              <a:gd name="T1" fmla="*/ 31707 h 21600"/>
              <a:gd name="T2" fmla="*/ 6300001 w 21717"/>
              <a:gd name="T3" fmla="*/ 1202803 h 21600"/>
              <a:gd name="T4" fmla="*/ 983711 w 21717"/>
              <a:gd name="T5" fmla="*/ 2555625 h 21600"/>
              <a:gd name="T6" fmla="*/ 0 60000 65536"/>
              <a:gd name="T7" fmla="*/ 0 60000 65536"/>
              <a:gd name="T8" fmla="*/ 0 60000 65536"/>
              <a:gd name="T9" fmla="*/ 0 w 21717"/>
              <a:gd name="T10" fmla="*/ 0 h 21600"/>
              <a:gd name="T11" fmla="*/ 21717 w 21717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717" h="21600" fill="none" extrusionOk="0">
                <a:moveTo>
                  <a:pt x="-1" y="267"/>
                </a:moveTo>
                <a:cubicBezTo>
                  <a:pt x="1121" y="89"/>
                  <a:pt x="2255" y="-1"/>
                  <a:pt x="3391" y="0"/>
                </a:cubicBezTo>
                <a:cubicBezTo>
                  <a:pt x="10844" y="0"/>
                  <a:pt x="17771" y="3842"/>
                  <a:pt x="21716" y="10166"/>
                </a:cubicBezTo>
              </a:path>
              <a:path w="21717" h="21600" stroke="0" extrusionOk="0">
                <a:moveTo>
                  <a:pt x="-1" y="267"/>
                </a:moveTo>
                <a:cubicBezTo>
                  <a:pt x="1121" y="89"/>
                  <a:pt x="2255" y="-1"/>
                  <a:pt x="3391" y="0"/>
                </a:cubicBezTo>
                <a:cubicBezTo>
                  <a:pt x="10844" y="0"/>
                  <a:pt x="17771" y="3842"/>
                  <a:pt x="21716" y="10166"/>
                </a:cubicBezTo>
                <a:lnTo>
                  <a:pt x="3391" y="21600"/>
                </a:lnTo>
                <a:lnTo>
                  <a:pt x="-1" y="267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Arc 30"/>
          <p:cNvSpPr>
            <a:spLocks/>
          </p:cNvSpPr>
          <p:nvPr/>
        </p:nvSpPr>
        <p:spPr bwMode="auto">
          <a:xfrm>
            <a:off x="4554583" y="5046891"/>
            <a:ext cx="202522" cy="331341"/>
          </a:xfrm>
          <a:custGeom>
            <a:avLst/>
            <a:gdLst>
              <a:gd name="T0" fmla="*/ 1154866 w 20955"/>
              <a:gd name="T1" fmla="*/ 0 h 19489"/>
              <a:gd name="T2" fmla="*/ 2598821 w 20955"/>
              <a:gd name="T3" fmla="*/ 6892727 h 19489"/>
              <a:gd name="T4" fmla="*/ 0 w 20955"/>
              <a:gd name="T5" fmla="*/ 9426825 h 19489"/>
              <a:gd name="T6" fmla="*/ 0 60000 65536"/>
              <a:gd name="T7" fmla="*/ 0 60000 65536"/>
              <a:gd name="T8" fmla="*/ 0 60000 65536"/>
              <a:gd name="T9" fmla="*/ 0 w 20955"/>
              <a:gd name="T10" fmla="*/ 0 h 19489"/>
              <a:gd name="T11" fmla="*/ 20955 w 20955"/>
              <a:gd name="T12" fmla="*/ 19489 h 1948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55" h="19489" fill="none" extrusionOk="0">
                <a:moveTo>
                  <a:pt x="9312" y="-1"/>
                </a:moveTo>
                <a:cubicBezTo>
                  <a:pt x="15123" y="2776"/>
                  <a:pt x="19392" y="8001"/>
                  <a:pt x="20955" y="14249"/>
                </a:cubicBezTo>
              </a:path>
              <a:path w="20955" h="19489" stroke="0" extrusionOk="0">
                <a:moveTo>
                  <a:pt x="9312" y="-1"/>
                </a:moveTo>
                <a:cubicBezTo>
                  <a:pt x="15123" y="2776"/>
                  <a:pt x="19392" y="8001"/>
                  <a:pt x="20955" y="14249"/>
                </a:cubicBezTo>
                <a:lnTo>
                  <a:pt x="0" y="19489"/>
                </a:lnTo>
                <a:lnTo>
                  <a:pt x="9312" y="-1"/>
                </a:lnTo>
                <a:close/>
              </a:path>
            </a:pathLst>
          </a:custGeom>
          <a:noFill/>
          <a:ln w="3810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9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11111E-6 L -0.00091 0.5196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0" dur="1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48148E-6 L 0.44805 0.17222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396" y="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000"/>
                            </p:stCondLst>
                            <p:childTnLst>
                              <p:par>
                                <p:cTn id="7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TIA PHÂN GIÁC CỦA GÓC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53340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790700" y="838201"/>
            <a:ext cx="6322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828800" y="16764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28800" y="1257300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28800" y="21336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790700" y="2595265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98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71" grpId="0"/>
      <p:bldP spid="74772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538" name="Group 66"/>
          <p:cNvGrpSpPr>
            <a:grpSpLocks/>
          </p:cNvGrpSpPr>
          <p:nvPr/>
        </p:nvGrpSpPr>
        <p:grpSpPr bwMode="auto">
          <a:xfrm>
            <a:off x="3248026" y="2667001"/>
            <a:ext cx="4371975" cy="3076575"/>
            <a:chOff x="1104" y="2296"/>
            <a:chExt cx="2754" cy="1938"/>
          </a:xfrm>
        </p:grpSpPr>
        <p:pic>
          <p:nvPicPr>
            <p:cNvPr id="105524" name="Picture 52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2716" y="2201"/>
              <a:ext cx="1047" cy="12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6FCD4"/>
                  </a:solidFill>
                </a14:hiddenFill>
              </a:ext>
            </a:extLst>
          </p:spPr>
        </p:pic>
        <p:pic>
          <p:nvPicPr>
            <p:cNvPr id="105525" name="Picture 53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858814">
              <a:off x="1325" y="3092"/>
              <a:ext cx="1047" cy="1237"/>
            </a:xfrm>
            <a:prstGeom prst="rect">
              <a:avLst/>
            </a:prstGeom>
            <a:solidFill>
              <a:schemeClr val="bg1"/>
            </a:solidFill>
          </p:spPr>
        </p:pic>
        <p:sp>
          <p:nvSpPr>
            <p:cNvPr id="105537" name="Freeform 65"/>
            <p:cNvSpPr>
              <a:spLocks/>
            </p:cNvSpPr>
            <p:nvPr/>
          </p:nvSpPr>
          <p:spPr bwMode="auto">
            <a:xfrm>
              <a:off x="1104" y="3024"/>
              <a:ext cx="1344" cy="1200"/>
            </a:xfrm>
            <a:custGeom>
              <a:avLst/>
              <a:gdLst>
                <a:gd name="T0" fmla="*/ 0 w 1344"/>
                <a:gd name="T1" fmla="*/ 1104 h 1200"/>
                <a:gd name="T2" fmla="*/ 48 w 1344"/>
                <a:gd name="T3" fmla="*/ 1200 h 1200"/>
                <a:gd name="T4" fmla="*/ 960 w 1344"/>
                <a:gd name="T5" fmla="*/ 912 h 1200"/>
                <a:gd name="T6" fmla="*/ 1152 w 1344"/>
                <a:gd name="T7" fmla="*/ 1008 h 1200"/>
                <a:gd name="T8" fmla="*/ 1344 w 1344"/>
                <a:gd name="T9" fmla="*/ 864 h 1200"/>
                <a:gd name="T10" fmla="*/ 1344 w 1344"/>
                <a:gd name="T11" fmla="*/ 576 h 1200"/>
                <a:gd name="T12" fmla="*/ 1296 w 1344"/>
                <a:gd name="T13" fmla="*/ 432 h 1200"/>
                <a:gd name="T14" fmla="*/ 960 w 1344"/>
                <a:gd name="T15" fmla="*/ 480 h 1200"/>
                <a:gd name="T16" fmla="*/ 192 w 1344"/>
                <a:gd name="T17" fmla="*/ 48 h 1200"/>
                <a:gd name="T18" fmla="*/ 96 w 1344"/>
                <a:gd name="T19" fmla="*/ 0 h 1200"/>
                <a:gd name="T20" fmla="*/ 240 w 1344"/>
                <a:gd name="T21" fmla="*/ 144 h 1200"/>
                <a:gd name="T22" fmla="*/ 576 w 1344"/>
                <a:gd name="T23" fmla="*/ 384 h 1200"/>
                <a:gd name="T24" fmla="*/ 816 w 1344"/>
                <a:gd name="T25" fmla="*/ 576 h 1200"/>
                <a:gd name="T26" fmla="*/ 960 w 1344"/>
                <a:gd name="T27" fmla="*/ 720 h 1200"/>
                <a:gd name="T28" fmla="*/ 480 w 1344"/>
                <a:gd name="T29" fmla="*/ 864 h 1200"/>
                <a:gd name="T30" fmla="*/ 0 w 1344"/>
                <a:gd name="T31" fmla="*/ 1104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344" h="1200">
                  <a:moveTo>
                    <a:pt x="0" y="1104"/>
                  </a:moveTo>
                  <a:lnTo>
                    <a:pt x="48" y="1200"/>
                  </a:lnTo>
                  <a:lnTo>
                    <a:pt x="960" y="912"/>
                  </a:lnTo>
                  <a:lnTo>
                    <a:pt x="1152" y="1008"/>
                  </a:lnTo>
                  <a:lnTo>
                    <a:pt x="1344" y="864"/>
                  </a:lnTo>
                  <a:lnTo>
                    <a:pt x="1344" y="576"/>
                  </a:lnTo>
                  <a:lnTo>
                    <a:pt x="1296" y="432"/>
                  </a:lnTo>
                  <a:lnTo>
                    <a:pt x="960" y="480"/>
                  </a:lnTo>
                  <a:lnTo>
                    <a:pt x="192" y="48"/>
                  </a:lnTo>
                  <a:lnTo>
                    <a:pt x="96" y="0"/>
                  </a:lnTo>
                  <a:lnTo>
                    <a:pt x="240" y="144"/>
                  </a:lnTo>
                  <a:lnTo>
                    <a:pt x="576" y="384"/>
                  </a:lnTo>
                  <a:lnTo>
                    <a:pt x="816" y="576"/>
                  </a:lnTo>
                  <a:lnTo>
                    <a:pt x="960" y="720"/>
                  </a:lnTo>
                  <a:lnTo>
                    <a:pt x="480" y="864"/>
                  </a:lnTo>
                  <a:lnTo>
                    <a:pt x="0" y="110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4038600" y="3657600"/>
            <a:ext cx="5486400" cy="2286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80" name="Line 8"/>
          <p:cNvSpPr>
            <a:spLocks noChangeShapeType="1"/>
          </p:cNvSpPr>
          <p:nvPr/>
        </p:nvSpPr>
        <p:spPr bwMode="auto">
          <a:xfrm flipV="1">
            <a:off x="4038600" y="1066800"/>
            <a:ext cx="4876800" cy="2590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0" name="Arc 18"/>
          <p:cNvSpPr>
            <a:spLocks/>
          </p:cNvSpPr>
          <p:nvPr/>
        </p:nvSpPr>
        <p:spPr bwMode="auto">
          <a:xfrm rot="2025562">
            <a:off x="4648201" y="2895601"/>
            <a:ext cx="1192213" cy="1579563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Text Box 22"/>
          <p:cNvSpPr txBox="1">
            <a:spLocks noChangeArrowheads="1"/>
          </p:cNvSpPr>
          <p:nvPr/>
        </p:nvSpPr>
        <p:spPr bwMode="auto">
          <a:xfrm>
            <a:off x="9220200" y="5410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</a:t>
            </a:r>
          </a:p>
        </p:txBody>
      </p:sp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8534400" y="6096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y</a:t>
            </a:r>
          </a:p>
        </p:txBody>
      </p:sp>
      <p:sp>
        <p:nvSpPr>
          <p:cNvPr id="105497" name="Oval 25"/>
          <p:cNvSpPr>
            <a:spLocks noChangeArrowheads="1"/>
          </p:cNvSpPr>
          <p:nvPr/>
        </p:nvSpPr>
        <p:spPr bwMode="auto">
          <a:xfrm>
            <a:off x="4038600" y="3581400"/>
            <a:ext cx="76200" cy="152400"/>
          </a:xfrm>
          <a:prstGeom prst="ellipse">
            <a:avLst/>
          </a:prstGeom>
          <a:solidFill>
            <a:srgbClr val="0000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4" name="Arc 42"/>
          <p:cNvSpPr>
            <a:spLocks/>
          </p:cNvSpPr>
          <p:nvPr/>
        </p:nvSpPr>
        <p:spPr bwMode="auto">
          <a:xfrm rot="2025562">
            <a:off x="6022975" y="2206626"/>
            <a:ext cx="1123950" cy="2055813"/>
          </a:xfrm>
          <a:custGeom>
            <a:avLst/>
            <a:gdLst>
              <a:gd name="G0" fmla="+- 0 0 0"/>
              <a:gd name="G1" fmla="+- 21515 0 0"/>
              <a:gd name="G2" fmla="+- 21600 0 0"/>
              <a:gd name="T0" fmla="*/ 1910 w 21600"/>
              <a:gd name="T1" fmla="*/ 0 h 33285"/>
              <a:gd name="T2" fmla="*/ 18112 w 21600"/>
              <a:gd name="T3" fmla="*/ 33285 h 33285"/>
              <a:gd name="T4" fmla="*/ 0 w 21600"/>
              <a:gd name="T5" fmla="*/ 21515 h 33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3285" fill="none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</a:path>
              <a:path w="21600" h="33285" stroke="0" extrusionOk="0">
                <a:moveTo>
                  <a:pt x="1910" y="-1"/>
                </a:moveTo>
                <a:cubicBezTo>
                  <a:pt x="13055" y="989"/>
                  <a:pt x="21600" y="10325"/>
                  <a:pt x="21600" y="21515"/>
                </a:cubicBezTo>
                <a:cubicBezTo>
                  <a:pt x="21600" y="25693"/>
                  <a:pt x="20388" y="29781"/>
                  <a:pt x="18111" y="33284"/>
                </a:cubicBezTo>
                <a:lnTo>
                  <a:pt x="0" y="21515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8" name="Arc 46"/>
          <p:cNvSpPr>
            <a:spLocks/>
          </p:cNvSpPr>
          <p:nvPr/>
        </p:nvSpPr>
        <p:spPr bwMode="auto">
          <a:xfrm>
            <a:off x="6057900" y="2819400"/>
            <a:ext cx="1181100" cy="2133600"/>
          </a:xfrm>
          <a:custGeom>
            <a:avLst/>
            <a:gdLst>
              <a:gd name="G0" fmla="+- 0 0 0"/>
              <a:gd name="G1" fmla="+- 21113 0 0"/>
              <a:gd name="G2" fmla="+- 21600 0 0"/>
              <a:gd name="T0" fmla="*/ 4563 w 21600"/>
              <a:gd name="T1" fmla="*/ 0 h 32883"/>
              <a:gd name="T2" fmla="*/ 18112 w 21600"/>
              <a:gd name="T3" fmla="*/ 32883 h 32883"/>
              <a:gd name="T4" fmla="*/ 0 w 21600"/>
              <a:gd name="T5" fmla="*/ 21113 h 328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32883" fill="none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</a:path>
              <a:path w="21600" h="32883" stroke="0" extrusionOk="0">
                <a:moveTo>
                  <a:pt x="4562" y="0"/>
                </a:moveTo>
                <a:cubicBezTo>
                  <a:pt x="14504" y="2149"/>
                  <a:pt x="21600" y="10942"/>
                  <a:pt x="21600" y="21113"/>
                </a:cubicBezTo>
                <a:cubicBezTo>
                  <a:pt x="21600" y="25291"/>
                  <a:pt x="20388" y="29379"/>
                  <a:pt x="18111" y="32882"/>
                </a:cubicBezTo>
                <a:lnTo>
                  <a:pt x="0" y="21113"/>
                </a:lnTo>
                <a:close/>
              </a:path>
            </a:pathLst>
          </a:custGeom>
          <a:noFill/>
          <a:ln w="5715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5534" name="Group 62"/>
          <p:cNvGrpSpPr>
            <a:grpSpLocks/>
          </p:cNvGrpSpPr>
          <p:nvPr/>
        </p:nvGrpSpPr>
        <p:grpSpPr bwMode="auto">
          <a:xfrm>
            <a:off x="1905000" y="2438401"/>
            <a:ext cx="4059238" cy="1978025"/>
            <a:chOff x="179" y="1536"/>
            <a:chExt cx="2557" cy="1246"/>
          </a:xfrm>
        </p:grpSpPr>
        <p:pic>
          <p:nvPicPr>
            <p:cNvPr id="105478" name="Picture 6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432" y="1796"/>
              <a:ext cx="987" cy="864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5477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645537">
              <a:off x="1749" y="1918"/>
              <a:ext cx="987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2" name="Freeform 60"/>
            <p:cNvSpPr>
              <a:spLocks/>
            </p:cNvSpPr>
            <p:nvPr/>
          </p:nvSpPr>
          <p:spPr bwMode="auto">
            <a:xfrm>
              <a:off x="179" y="1536"/>
              <a:ext cx="1152" cy="1152"/>
            </a:xfrm>
            <a:custGeom>
              <a:avLst/>
              <a:gdLst>
                <a:gd name="T0" fmla="*/ 12 w 1152"/>
                <a:gd name="T1" fmla="*/ 672 h 1152"/>
                <a:gd name="T2" fmla="*/ 132 w 1152"/>
                <a:gd name="T3" fmla="*/ 732 h 1152"/>
                <a:gd name="T4" fmla="*/ 576 w 1152"/>
                <a:gd name="T5" fmla="*/ 912 h 1152"/>
                <a:gd name="T6" fmla="*/ 720 w 1152"/>
                <a:gd name="T7" fmla="*/ 1152 h 1152"/>
                <a:gd name="T8" fmla="*/ 960 w 1152"/>
                <a:gd name="T9" fmla="*/ 1104 h 1152"/>
                <a:gd name="T10" fmla="*/ 1056 w 1152"/>
                <a:gd name="T11" fmla="*/ 1008 h 1152"/>
                <a:gd name="T12" fmla="*/ 1152 w 1152"/>
                <a:gd name="T13" fmla="*/ 768 h 1152"/>
                <a:gd name="T14" fmla="*/ 1008 w 1152"/>
                <a:gd name="T15" fmla="*/ 624 h 1152"/>
                <a:gd name="T16" fmla="*/ 960 w 1152"/>
                <a:gd name="T17" fmla="*/ 48 h 1152"/>
                <a:gd name="T18" fmla="*/ 816 w 1152"/>
                <a:gd name="T19" fmla="*/ 0 h 1152"/>
                <a:gd name="T20" fmla="*/ 768 w 1152"/>
                <a:gd name="T21" fmla="*/ 720 h 1152"/>
                <a:gd name="T22" fmla="*/ 288 w 1152"/>
                <a:gd name="T23" fmla="*/ 624 h 1152"/>
                <a:gd name="T24" fmla="*/ 0 w 1152"/>
                <a:gd name="T25" fmla="*/ 528 h 1152"/>
                <a:gd name="T26" fmla="*/ 12 w 1152"/>
                <a:gd name="T27" fmla="*/ 672 h 1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52" h="1152">
                  <a:moveTo>
                    <a:pt x="12" y="672"/>
                  </a:moveTo>
                  <a:cubicBezTo>
                    <a:pt x="41" y="682"/>
                    <a:pt x="112" y="712"/>
                    <a:pt x="132" y="732"/>
                  </a:cubicBezTo>
                  <a:lnTo>
                    <a:pt x="576" y="912"/>
                  </a:lnTo>
                  <a:lnTo>
                    <a:pt x="720" y="1152"/>
                  </a:lnTo>
                  <a:lnTo>
                    <a:pt x="960" y="1104"/>
                  </a:lnTo>
                  <a:lnTo>
                    <a:pt x="1056" y="1008"/>
                  </a:lnTo>
                  <a:lnTo>
                    <a:pt x="1152" y="768"/>
                  </a:lnTo>
                  <a:lnTo>
                    <a:pt x="1008" y="624"/>
                  </a:lnTo>
                  <a:lnTo>
                    <a:pt x="960" y="48"/>
                  </a:lnTo>
                  <a:lnTo>
                    <a:pt x="816" y="0"/>
                  </a:lnTo>
                  <a:lnTo>
                    <a:pt x="768" y="720"/>
                  </a:lnTo>
                  <a:lnTo>
                    <a:pt x="288" y="624"/>
                  </a:lnTo>
                  <a:lnTo>
                    <a:pt x="0" y="528"/>
                  </a:lnTo>
                  <a:lnTo>
                    <a:pt x="12" y="672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5536" name="Group 64"/>
          <p:cNvGrpSpPr>
            <a:grpSpLocks/>
          </p:cNvGrpSpPr>
          <p:nvPr/>
        </p:nvGrpSpPr>
        <p:grpSpPr bwMode="auto">
          <a:xfrm>
            <a:off x="3017838" y="1204914"/>
            <a:ext cx="4525962" cy="2986087"/>
            <a:chOff x="912" y="576"/>
            <a:chExt cx="2851" cy="1881"/>
          </a:xfrm>
        </p:grpSpPr>
        <p:pic>
          <p:nvPicPr>
            <p:cNvPr id="105512" name="Picture 40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2694" y="1305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pic>
          <p:nvPicPr>
            <p:cNvPr id="105513" name="Picture 41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010758">
              <a:off x="1164" y="829"/>
              <a:ext cx="1069" cy="11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00CC00"/>
                  </a:solidFill>
                </a14:hiddenFill>
              </a:ext>
            </a:extLst>
          </p:spPr>
        </p:pic>
        <p:sp>
          <p:nvSpPr>
            <p:cNvPr id="105535" name="Freeform 63"/>
            <p:cNvSpPr>
              <a:spLocks/>
            </p:cNvSpPr>
            <p:nvPr/>
          </p:nvSpPr>
          <p:spPr bwMode="auto">
            <a:xfrm>
              <a:off x="912" y="576"/>
              <a:ext cx="1248" cy="1344"/>
            </a:xfrm>
            <a:custGeom>
              <a:avLst/>
              <a:gdLst>
                <a:gd name="T0" fmla="*/ 0 w 1248"/>
                <a:gd name="T1" fmla="*/ 624 h 1344"/>
                <a:gd name="T2" fmla="*/ 720 w 1248"/>
                <a:gd name="T3" fmla="*/ 1104 h 1344"/>
                <a:gd name="T4" fmla="*/ 768 w 1248"/>
                <a:gd name="T5" fmla="*/ 1344 h 1344"/>
                <a:gd name="T6" fmla="*/ 1008 w 1248"/>
                <a:gd name="T7" fmla="*/ 1344 h 1344"/>
                <a:gd name="T8" fmla="*/ 1104 w 1248"/>
                <a:gd name="T9" fmla="*/ 1296 h 1344"/>
                <a:gd name="T10" fmla="*/ 1248 w 1248"/>
                <a:gd name="T11" fmla="*/ 1104 h 1344"/>
                <a:gd name="T12" fmla="*/ 1152 w 1248"/>
                <a:gd name="T13" fmla="*/ 912 h 1344"/>
                <a:gd name="T14" fmla="*/ 1056 w 1248"/>
                <a:gd name="T15" fmla="*/ 912 h 1344"/>
                <a:gd name="T16" fmla="*/ 1008 w 1248"/>
                <a:gd name="T17" fmla="*/ 0 h 1344"/>
                <a:gd name="T18" fmla="*/ 912 w 1248"/>
                <a:gd name="T19" fmla="*/ 48 h 1344"/>
                <a:gd name="T20" fmla="*/ 864 w 1248"/>
                <a:gd name="T21" fmla="*/ 1008 h 1344"/>
                <a:gd name="T22" fmla="*/ 48 w 1248"/>
                <a:gd name="T23" fmla="*/ 528 h 1344"/>
                <a:gd name="T24" fmla="*/ 0 w 1248"/>
                <a:gd name="T25" fmla="*/ 624 h 1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48" h="1344">
                  <a:moveTo>
                    <a:pt x="0" y="624"/>
                  </a:moveTo>
                  <a:lnTo>
                    <a:pt x="720" y="1104"/>
                  </a:lnTo>
                  <a:lnTo>
                    <a:pt x="768" y="1344"/>
                  </a:lnTo>
                  <a:lnTo>
                    <a:pt x="1008" y="1344"/>
                  </a:lnTo>
                  <a:lnTo>
                    <a:pt x="1104" y="1296"/>
                  </a:lnTo>
                  <a:lnTo>
                    <a:pt x="1248" y="1104"/>
                  </a:lnTo>
                  <a:lnTo>
                    <a:pt x="1152" y="912"/>
                  </a:lnTo>
                  <a:lnTo>
                    <a:pt x="1056" y="912"/>
                  </a:lnTo>
                  <a:lnTo>
                    <a:pt x="1008" y="0"/>
                  </a:lnTo>
                  <a:lnTo>
                    <a:pt x="912" y="48"/>
                  </a:lnTo>
                  <a:lnTo>
                    <a:pt x="864" y="1008"/>
                  </a:lnTo>
                  <a:lnTo>
                    <a:pt x="48" y="528"/>
                  </a:lnTo>
                  <a:lnTo>
                    <a:pt x="0" y="624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5540" name="Oval 68"/>
          <p:cNvSpPr>
            <a:spLocks noChangeArrowheads="1"/>
          </p:cNvSpPr>
          <p:nvPr/>
        </p:nvSpPr>
        <p:spPr bwMode="auto">
          <a:xfrm>
            <a:off x="6972300" y="337185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39" name="Line 67"/>
          <p:cNvSpPr>
            <a:spLocks noChangeShapeType="1"/>
          </p:cNvSpPr>
          <p:nvPr/>
        </p:nvSpPr>
        <p:spPr bwMode="auto">
          <a:xfrm flipV="1">
            <a:off x="4114800" y="3276600"/>
            <a:ext cx="5486400" cy="381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496" name="Text Box 24"/>
          <p:cNvSpPr txBox="1">
            <a:spLocks noChangeArrowheads="1"/>
          </p:cNvSpPr>
          <p:nvPr/>
        </p:nvSpPr>
        <p:spPr bwMode="auto">
          <a:xfrm>
            <a:off x="3505200" y="3352800"/>
            <a:ext cx="68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O</a:t>
            </a:r>
          </a:p>
        </p:txBody>
      </p:sp>
      <p:sp>
        <p:nvSpPr>
          <p:cNvPr id="105541" name="Text Box 69"/>
          <p:cNvSpPr txBox="1">
            <a:spLocks noChangeArrowheads="1"/>
          </p:cNvSpPr>
          <p:nvPr/>
        </p:nvSpPr>
        <p:spPr bwMode="auto">
          <a:xfrm>
            <a:off x="9067800" y="28956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4269106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" dur="2000" fill="hold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4" dur="20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5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055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39" dur="2000" fill="hold"/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3000"/>
                                        <p:tgtEl>
                                          <p:spTgt spid="105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4" presetID="3" presetClass="exit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vertical)">
                                      <p:cBhvr>
                                        <p:cTn id="45" dur="500"/>
                                        <p:tgtEl>
                                          <p:spTgt spid="1055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05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05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90" grpId="0" animBg="1"/>
      <p:bldP spid="105514" grpId="0" animBg="1"/>
      <p:bldP spid="105518" grpId="0" animBg="1"/>
      <p:bldP spid="105540" grpId="0" animBg="1"/>
      <p:bldP spid="105539" grpId="0" animBg="1"/>
      <p:bldP spid="1055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TIA PHÂN GIÁC CỦA GÓC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53340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790700" y="838201"/>
            <a:ext cx="6322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771" name="Text Box 19"/>
          <p:cNvSpPr txBox="1">
            <a:spLocks noChangeArrowheads="1"/>
          </p:cNvSpPr>
          <p:nvPr/>
        </p:nvSpPr>
        <p:spPr bwMode="auto">
          <a:xfrm>
            <a:off x="1828800" y="1676400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28800" y="1257300"/>
            <a:ext cx="50292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72" name="Text Box 20"/>
          <p:cNvSpPr txBox="1">
            <a:spLocks noChangeArrowheads="1"/>
          </p:cNvSpPr>
          <p:nvPr/>
        </p:nvSpPr>
        <p:spPr bwMode="auto">
          <a:xfrm>
            <a:off x="1828800" y="2133600"/>
            <a:ext cx="8382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790700" y="2595265"/>
            <a:ext cx="3581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10" descr="Walk-02-june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4800600"/>
            <a:ext cx="619125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715000" y="2971800"/>
            <a:ext cx="4648200" cy="2438400"/>
          </a:xfrm>
          <a:prstGeom prst="cloudCallout">
            <a:avLst>
              <a:gd name="adj1" fmla="val -108403"/>
              <a:gd name="adj2" fmla="val 66537"/>
            </a:avLst>
          </a:prstGeom>
          <a:gradFill rotWithShape="1">
            <a:gsLst>
              <a:gs pos="0">
                <a:srgbClr val="F6FCD4">
                  <a:gamma/>
                  <a:tint val="0"/>
                  <a:invGamma/>
                </a:srgbClr>
              </a:gs>
              <a:gs pos="100000">
                <a:srgbClr val="F6FCD4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ctr"/>
            <a:endParaRPr lang="en-US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360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TIA PHÂN GIÁC CỦA GÓC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53340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4761" name="Text Box 9"/>
          <p:cNvSpPr txBox="1">
            <a:spLocks noChangeArrowheads="1"/>
          </p:cNvSpPr>
          <p:nvPr/>
        </p:nvSpPr>
        <p:spPr bwMode="auto">
          <a:xfrm>
            <a:off x="1790700" y="838201"/>
            <a:ext cx="6322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</a:rPr>
              <a:t>.</a:t>
            </a:r>
          </a:p>
        </p:txBody>
      </p:sp>
      <p:sp>
        <p:nvSpPr>
          <p:cNvPr id="74773" name="Text Box 21"/>
          <p:cNvSpPr txBox="1">
            <a:spLocks noChangeArrowheads="1"/>
          </p:cNvSpPr>
          <p:nvPr/>
        </p:nvSpPr>
        <p:spPr bwMode="auto">
          <a:xfrm>
            <a:off x="1828799" y="1257300"/>
            <a:ext cx="8126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bẹt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39765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2133600" y="0"/>
            <a:ext cx="7543800" cy="838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tia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bẹt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411" name="Picture 9" descr="flower_bg06 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94114"/>
            <a:ext cx="2871788" cy="316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3276600" y="2743200"/>
            <a:ext cx="4648200" cy="158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 rot="386717" flipV="1">
            <a:off x="5641975" y="2746375"/>
            <a:ext cx="44450" cy="44450"/>
          </a:xfrm>
          <a:prstGeom prst="ellipse">
            <a:avLst/>
          </a:prstGeom>
          <a:solidFill>
            <a:srgbClr val="FF0000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3200400" y="2971800"/>
            <a:ext cx="533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x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715000" y="2895601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391400" y="2971800"/>
            <a:ext cx="609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y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3581400" y="914401"/>
            <a:ext cx="68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276600" y="3886201"/>
            <a:ext cx="1447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</a:p>
        </p:txBody>
      </p:sp>
      <p:sp>
        <p:nvSpPr>
          <p:cNvPr id="25" name="Arc 24"/>
          <p:cNvSpPr/>
          <p:nvPr/>
        </p:nvSpPr>
        <p:spPr>
          <a:xfrm>
            <a:off x="5181600" y="2362200"/>
            <a:ext cx="914400" cy="762000"/>
          </a:xfrm>
          <a:prstGeom prst="arc">
            <a:avLst>
              <a:gd name="adj1" fmla="val 10502852"/>
              <a:gd name="adj2" fmla="val 19637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6" name="Arc 25"/>
          <p:cNvSpPr/>
          <p:nvPr/>
        </p:nvSpPr>
        <p:spPr>
          <a:xfrm rot="10800000">
            <a:off x="4953000" y="2438400"/>
            <a:ext cx="1322388" cy="609600"/>
          </a:xfrm>
          <a:prstGeom prst="arc">
            <a:avLst>
              <a:gd name="adj1" fmla="val 10523123"/>
              <a:gd name="adj2" fmla="val 9303"/>
            </a:avLst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30" name="Straight Connector 29"/>
          <p:cNvCxnSpPr/>
          <p:nvPr/>
        </p:nvCxnSpPr>
        <p:spPr>
          <a:xfrm rot="16200000" flipH="1" flipV="1">
            <a:off x="4695826" y="3686176"/>
            <a:ext cx="1897063" cy="1111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5400000" flipH="1" flipV="1">
            <a:off x="4651376" y="1673226"/>
            <a:ext cx="2028825" cy="53975"/>
          </a:xfrm>
          <a:prstGeom prst="line">
            <a:avLst/>
          </a:prstGeom>
          <a:ln w="28575">
            <a:solidFill>
              <a:srgbClr val="F11B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5791200" y="685801"/>
            <a:ext cx="533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943600" y="4343400"/>
            <a:ext cx="685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800"/>
              <a:t>Z’</a:t>
            </a:r>
          </a:p>
        </p:txBody>
      </p:sp>
      <p:sp>
        <p:nvSpPr>
          <p:cNvPr id="8216" name="TextBox 39"/>
          <p:cNvSpPr txBox="1">
            <a:spLocks noChangeArrowheads="1"/>
          </p:cNvSpPr>
          <p:nvPr/>
        </p:nvSpPr>
        <p:spPr bwMode="auto">
          <a:xfrm>
            <a:off x="2819400" y="5334001"/>
            <a:ext cx="70866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17" name="TextBox 41"/>
          <p:cNvSpPr txBox="1">
            <a:spLocks noChangeArrowheads="1"/>
          </p:cNvSpPr>
          <p:nvPr/>
        </p:nvSpPr>
        <p:spPr bwMode="auto">
          <a:xfrm>
            <a:off x="2743200" y="4724401"/>
            <a:ext cx="7239000" cy="519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Góc bẹt có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tia phân giác là </a:t>
            </a:r>
            <a:r>
              <a:rPr lang="en-US" sz="2800" b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tia đối nhau</a:t>
            </a:r>
          </a:p>
        </p:txBody>
      </p:sp>
      <p:sp>
        <p:nvSpPr>
          <p:cNvPr id="27" name="Rectangle 26"/>
          <p:cNvSpPr/>
          <p:nvPr/>
        </p:nvSpPr>
        <p:spPr>
          <a:xfrm flipV="1">
            <a:off x="5638800" y="2514600"/>
            <a:ext cx="228600" cy="228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47371" y="94588"/>
                <a:ext cx="1251981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𝒙𝑶𝒚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7371" y="94588"/>
                <a:ext cx="1251981" cy="63568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39"/>
          <p:cNvSpPr txBox="1">
            <a:spLocks noChangeArrowheads="1"/>
          </p:cNvSpPr>
          <p:nvPr/>
        </p:nvSpPr>
        <p:spPr bwMode="auto">
          <a:xfrm>
            <a:off x="2819400" y="5372637"/>
            <a:ext cx="708660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zz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’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bẹt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225529" y="5334001"/>
                <a:ext cx="1251981" cy="6356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1" i="1" smtClean="0">
                              <a:solidFill>
                                <a:schemeClr val="accent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𝒙𝑶𝒚</m:t>
                          </m:r>
                        </m:e>
                      </m:acc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5529" y="5334001"/>
                <a:ext cx="1251981" cy="63568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03186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9" grpId="0" animBg="1"/>
      <p:bldP spid="20" grpId="0"/>
      <p:bldP spid="21" grpId="0"/>
      <p:bldP spid="22" grpId="0"/>
      <p:bldP spid="23" grpId="0"/>
      <p:bldP spid="24" grpId="0"/>
      <p:bldP spid="38" grpId="0"/>
      <p:bldP spid="39" grpId="0"/>
      <p:bldP spid="8216" grpId="0" animBg="1"/>
      <p:bldP spid="8217" grpId="0" animBg="1"/>
      <p:bldP spid="27" grpId="0" animBg="1"/>
      <p:bldP spid="3" grpId="0"/>
      <p:bldP spid="28" grpId="0" animBg="1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7" t="-39131"/>
          <a:stretch>
            <a:fillRect/>
          </a:stretch>
        </p:blipFill>
        <p:spPr bwMode="auto">
          <a:xfrm>
            <a:off x="1663700" y="-254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78" t="53571"/>
          <a:stretch>
            <a:fillRect/>
          </a:stretch>
        </p:blipFill>
        <p:spPr bwMode="auto">
          <a:xfrm>
            <a:off x="1282700" y="1270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7" b="-39131"/>
          <a:stretch>
            <a:fillRect/>
          </a:stretch>
        </p:blipFill>
        <p:spPr bwMode="auto">
          <a:xfrm>
            <a:off x="8610600" y="76200"/>
            <a:ext cx="1905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3478" t="53571"/>
          <a:stretch>
            <a:fillRect/>
          </a:stretch>
        </p:blipFill>
        <p:spPr bwMode="auto">
          <a:xfrm>
            <a:off x="10058400" y="152400"/>
            <a:ext cx="533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6553201"/>
            <a:ext cx="4267200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3" name="Group 9"/>
          <p:cNvGrpSpPr>
            <a:grpSpLocks/>
          </p:cNvGrpSpPr>
          <p:nvPr/>
        </p:nvGrpSpPr>
        <p:grpSpPr bwMode="auto">
          <a:xfrm>
            <a:off x="1752600" y="1447800"/>
            <a:ext cx="8534400" cy="5181600"/>
            <a:chOff x="153" y="672"/>
            <a:chExt cx="5424" cy="3024"/>
          </a:xfrm>
        </p:grpSpPr>
        <p:sp>
          <p:nvSpPr>
            <p:cNvPr id="4108" name="AutoShape 10" descr="80%"/>
            <p:cNvSpPr>
              <a:spLocks noChangeArrowheads="1"/>
            </p:cNvSpPr>
            <p:nvPr/>
          </p:nvSpPr>
          <p:spPr bwMode="auto">
            <a:xfrm>
              <a:off x="153" y="672"/>
              <a:ext cx="5424" cy="3024"/>
            </a:xfrm>
            <a:prstGeom prst="horizontalScroll">
              <a:avLst>
                <a:gd name="adj" fmla="val 12500"/>
              </a:avLst>
            </a:prstGeom>
            <a:pattFill prst="pct80">
              <a:fgClr>
                <a:srgbClr val="CCFF99"/>
              </a:fgClr>
              <a:bgClr>
                <a:schemeClr val="tx2"/>
              </a:bgClr>
            </a:pattFill>
            <a:ln w="25400">
              <a:solidFill>
                <a:srgbClr val="FF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/>
            </a:p>
          </p:txBody>
        </p:sp>
        <p:sp>
          <p:nvSpPr>
            <p:cNvPr id="4109" name="Text Box 11"/>
            <p:cNvSpPr txBox="1">
              <a:spLocks noChangeArrowheads="1"/>
            </p:cNvSpPr>
            <p:nvPr/>
          </p:nvSpPr>
          <p:spPr bwMode="auto">
            <a:xfrm>
              <a:off x="624" y="1084"/>
              <a:ext cx="4897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sz="3000" b="1">
                <a:solidFill>
                  <a:srgbClr val="000000"/>
                </a:solidFill>
                <a:latin typeface="VNI-Times" pitchFamily="2" charset="0"/>
                <a:cs typeface="Arial" panose="020B0604020202020204" pitchFamily="34" charset="0"/>
              </a:endParaRPr>
            </a:p>
          </p:txBody>
        </p:sp>
      </p:grpSp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59436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1828800" y="533400"/>
            <a:ext cx="1828800" cy="1066800"/>
          </a:xfrm>
          <a:prstGeom prst="flowChartDecision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2057400" y="762000"/>
            <a:ext cx="1447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dirty="0" err="1">
                <a:solidFill>
                  <a:srgbClr val="FF3300"/>
                </a:solidFill>
                <a:latin typeface="Times New Roman" panose="02020603050405020304" pitchFamily="18" charset="0"/>
              </a:rPr>
              <a:t>Tiết</a:t>
            </a:r>
            <a:r>
              <a:rPr lang="en-US" sz="32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 20</a:t>
            </a: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3733800" y="313055"/>
            <a:ext cx="62484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BÀI 6: </a:t>
            </a: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TIA PHÂN GIÁC CỦA GÓC</a:t>
            </a:r>
          </a:p>
        </p:txBody>
      </p:sp>
    </p:spTree>
    <p:extLst>
      <p:ext uri="{BB962C8B-B14F-4D97-AF65-F5344CB8AC3E}">
        <p14:creationId xmlns:p14="http://schemas.microsoft.com/office/powerpoint/2010/main" val="1398732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5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8" grpId="0" animBg="1"/>
      <p:bldP spid="11279" grpId="0"/>
      <p:bldP spid="112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505200" y="152400"/>
            <a:ext cx="601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TIA PHÂN GIÁC CỦA GÓC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828800" y="53340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775673" y="1209544"/>
            <a:ext cx="6322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8" name="Text Box 21"/>
          <p:cNvSpPr txBox="1">
            <a:spLocks noChangeArrowheads="1"/>
          </p:cNvSpPr>
          <p:nvPr/>
        </p:nvSpPr>
        <p:spPr bwMode="auto">
          <a:xfrm>
            <a:off x="1828800" y="1674167"/>
            <a:ext cx="812656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1828800" y="3794126"/>
            <a:ext cx="4038600" cy="2122488"/>
            <a:chOff x="192" y="2342"/>
            <a:chExt cx="2544" cy="1337"/>
          </a:xfrm>
        </p:grpSpPr>
        <p:sp>
          <p:nvSpPr>
            <p:cNvPr id="10" name="Text Box 24"/>
            <p:cNvSpPr txBox="1">
              <a:spLocks noChangeArrowheads="1"/>
            </p:cNvSpPr>
            <p:nvPr/>
          </p:nvSpPr>
          <p:spPr bwMode="auto">
            <a:xfrm>
              <a:off x="1056" y="2832"/>
              <a:ext cx="3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O</a:t>
              </a:r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192" y="2342"/>
              <a:ext cx="2544" cy="1337"/>
              <a:chOff x="288" y="2328"/>
              <a:chExt cx="2544" cy="1337"/>
            </a:xfrm>
          </p:grpSpPr>
          <p:sp>
            <p:nvSpPr>
              <p:cNvPr id="12" name="Freeform 28"/>
              <p:cNvSpPr>
                <a:spLocks/>
              </p:cNvSpPr>
              <p:nvPr/>
            </p:nvSpPr>
            <p:spPr bwMode="auto">
              <a:xfrm>
                <a:off x="1572" y="2880"/>
                <a:ext cx="104" cy="144"/>
              </a:xfrm>
              <a:custGeom>
                <a:avLst/>
                <a:gdLst>
                  <a:gd name="T0" fmla="*/ 0 w 104"/>
                  <a:gd name="T1" fmla="*/ 0 h 144"/>
                  <a:gd name="T2" fmla="*/ 96 w 104"/>
                  <a:gd name="T3" fmla="*/ 48 h 144"/>
                  <a:gd name="T4" fmla="*/ 48 w 104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4">
                    <a:moveTo>
                      <a:pt x="0" y="0"/>
                    </a:moveTo>
                    <a:cubicBezTo>
                      <a:pt x="44" y="12"/>
                      <a:pt x="88" y="24"/>
                      <a:pt x="96" y="48"/>
                    </a:cubicBezTo>
                    <a:cubicBezTo>
                      <a:pt x="104" y="72"/>
                      <a:pt x="56" y="128"/>
                      <a:pt x="48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29"/>
              <p:cNvSpPr>
                <a:spLocks/>
              </p:cNvSpPr>
              <p:nvPr/>
            </p:nvSpPr>
            <p:spPr bwMode="auto">
              <a:xfrm>
                <a:off x="1548" y="3048"/>
                <a:ext cx="104" cy="144"/>
              </a:xfrm>
              <a:custGeom>
                <a:avLst/>
                <a:gdLst>
                  <a:gd name="T0" fmla="*/ 0 w 104"/>
                  <a:gd name="T1" fmla="*/ 0 h 144"/>
                  <a:gd name="T2" fmla="*/ 96 w 104"/>
                  <a:gd name="T3" fmla="*/ 48 h 144"/>
                  <a:gd name="T4" fmla="*/ 48 w 104"/>
                  <a:gd name="T5" fmla="*/ 144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4" h="144">
                    <a:moveTo>
                      <a:pt x="0" y="0"/>
                    </a:moveTo>
                    <a:cubicBezTo>
                      <a:pt x="44" y="12"/>
                      <a:pt x="88" y="24"/>
                      <a:pt x="96" y="48"/>
                    </a:cubicBezTo>
                    <a:cubicBezTo>
                      <a:pt x="104" y="72"/>
                      <a:pt x="56" y="128"/>
                      <a:pt x="48" y="14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5" name="Group 40"/>
              <p:cNvGrpSpPr>
                <a:grpSpLocks/>
              </p:cNvGrpSpPr>
              <p:nvPr/>
            </p:nvGrpSpPr>
            <p:grpSpPr bwMode="auto">
              <a:xfrm>
                <a:off x="288" y="2328"/>
                <a:ext cx="2544" cy="1337"/>
                <a:chOff x="240" y="2304"/>
                <a:chExt cx="2544" cy="1337"/>
              </a:xfrm>
            </p:grpSpPr>
            <p:sp>
              <p:nvSpPr>
                <p:cNvPr id="1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2256" y="3408"/>
                  <a:ext cx="3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x</a:t>
                  </a:r>
                </a:p>
              </p:txBody>
            </p:sp>
            <p:sp>
              <p:nvSpPr>
                <p:cNvPr id="17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304" y="2304"/>
                  <a:ext cx="336" cy="2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/>
                    <a:t>y</a:t>
                  </a:r>
                </a:p>
              </p:txBody>
            </p:sp>
            <p:sp>
              <p:nvSpPr>
                <p:cNvPr id="18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2448" y="2976"/>
                  <a:ext cx="33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/>
                    <a:t>n</a:t>
                  </a:r>
                </a:p>
              </p:txBody>
            </p:sp>
            <p:grpSp>
              <p:nvGrpSpPr>
                <p:cNvPr id="19" name="Group 39"/>
                <p:cNvGrpSpPr>
                  <a:grpSpLocks/>
                </p:cNvGrpSpPr>
                <p:nvPr/>
              </p:nvGrpSpPr>
              <p:grpSpPr bwMode="auto">
                <a:xfrm>
                  <a:off x="240" y="2400"/>
                  <a:ext cx="2472" cy="1152"/>
                  <a:chOff x="240" y="2412"/>
                  <a:chExt cx="2472" cy="1152"/>
                </a:xfrm>
              </p:grpSpPr>
              <p:grpSp>
                <p:nvGrpSpPr>
                  <p:cNvPr id="20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1248" y="2412"/>
                    <a:ext cx="1464" cy="1152"/>
                    <a:chOff x="1008" y="2124"/>
                    <a:chExt cx="1464" cy="1152"/>
                  </a:xfrm>
                </p:grpSpPr>
                <p:sp>
                  <p:nvSpPr>
                    <p:cNvPr id="23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1008" y="2124"/>
                      <a:ext cx="1104" cy="6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2748"/>
                      <a:ext cx="1008" cy="528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5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32" y="2748"/>
                      <a:ext cx="144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1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40" y="3024"/>
                    <a:ext cx="1056" cy="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0" y="2736"/>
                    <a:ext cx="33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2400"/>
                      <a:t>m</a:t>
                    </a:r>
                  </a:p>
                </p:txBody>
              </p:sp>
            </p:grpSp>
          </p:grpSp>
        </p:grpSp>
      </p:grpSp>
      <p:grpSp>
        <p:nvGrpSpPr>
          <p:cNvPr id="26" name="Group 45"/>
          <p:cNvGrpSpPr>
            <a:grpSpLocks/>
          </p:cNvGrpSpPr>
          <p:nvPr/>
        </p:nvGrpSpPr>
        <p:grpSpPr bwMode="auto">
          <a:xfrm>
            <a:off x="6553200" y="3276600"/>
            <a:ext cx="3581400" cy="2895600"/>
            <a:chOff x="3312" y="2064"/>
            <a:chExt cx="2256" cy="1824"/>
          </a:xfrm>
        </p:grpSpPr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3408" y="2928"/>
              <a:ext cx="201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3"/>
            <p:cNvSpPr>
              <a:spLocks noChangeShapeType="1"/>
            </p:cNvSpPr>
            <p:nvPr/>
          </p:nvSpPr>
          <p:spPr bwMode="auto">
            <a:xfrm>
              <a:off x="4368" y="2160"/>
              <a:ext cx="0" cy="168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34"/>
            <p:cNvSpPr txBox="1">
              <a:spLocks noChangeArrowheads="1"/>
            </p:cNvSpPr>
            <p:nvPr/>
          </p:nvSpPr>
          <p:spPr bwMode="auto">
            <a:xfrm>
              <a:off x="5232" y="26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x</a:t>
              </a:r>
            </a:p>
          </p:txBody>
        </p:sp>
        <p:sp>
          <p:nvSpPr>
            <p:cNvPr id="30" name="Text Box 35"/>
            <p:cNvSpPr txBox="1">
              <a:spLocks noChangeArrowheads="1"/>
            </p:cNvSpPr>
            <p:nvPr/>
          </p:nvSpPr>
          <p:spPr bwMode="auto">
            <a:xfrm>
              <a:off x="3312" y="264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y</a:t>
              </a:r>
            </a:p>
          </p:txBody>
        </p:sp>
        <p:sp>
          <p:nvSpPr>
            <p:cNvPr id="31" name="Text Box 36"/>
            <p:cNvSpPr txBox="1">
              <a:spLocks noChangeArrowheads="1"/>
            </p:cNvSpPr>
            <p:nvPr/>
          </p:nvSpPr>
          <p:spPr bwMode="auto">
            <a:xfrm>
              <a:off x="4368" y="2064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m</a:t>
              </a:r>
            </a:p>
          </p:txBody>
        </p:sp>
        <p:sp>
          <p:nvSpPr>
            <p:cNvPr id="32" name="Text Box 37"/>
            <p:cNvSpPr txBox="1">
              <a:spLocks noChangeArrowheads="1"/>
            </p:cNvSpPr>
            <p:nvPr/>
          </p:nvSpPr>
          <p:spPr bwMode="auto">
            <a:xfrm>
              <a:off x="4368" y="3600"/>
              <a:ext cx="3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/>
                <a:t>n</a:t>
              </a:r>
            </a:p>
          </p:txBody>
        </p:sp>
        <p:sp>
          <p:nvSpPr>
            <p:cNvPr id="33" name="Rectangle 38"/>
            <p:cNvSpPr>
              <a:spLocks noChangeArrowheads="1"/>
            </p:cNvSpPr>
            <p:nvPr/>
          </p:nvSpPr>
          <p:spPr bwMode="auto">
            <a:xfrm>
              <a:off x="4368" y="2832"/>
              <a:ext cx="96" cy="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4128" y="2880"/>
              <a:ext cx="38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/>
                <a:t>O</a:t>
              </a:r>
            </a:p>
          </p:txBody>
        </p:sp>
      </p:grpSp>
      <p:sp>
        <p:nvSpPr>
          <p:cNvPr id="36" name="Text Box 21"/>
          <p:cNvSpPr txBox="1">
            <a:spLocks noChangeArrowheads="1"/>
          </p:cNvSpPr>
          <p:nvPr/>
        </p:nvSpPr>
        <p:spPr bwMode="auto">
          <a:xfrm>
            <a:off x="1828799" y="2596460"/>
            <a:ext cx="81265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.</a:t>
            </a:r>
            <a:endParaRPr lang="en-US" sz="2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7832209" y="2591268"/>
                <a:ext cx="1251981" cy="4452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1" i="1" smtClean="0">
                              <a:solidFill>
                                <a:srgbClr val="92D050"/>
                              </a:solidFill>
                              <a:latin typeface="Cambria Math" panose="02040503050406030204" pitchFamily="18" charset="0"/>
                            </a:rPr>
                            <m:t>𝒙𝑶𝒚</m:t>
                          </m:r>
                        </m:e>
                      </m:acc>
                    </m:oMath>
                  </m:oMathPara>
                </a14:m>
                <a:endParaRPr lang="en-US" sz="2000" b="1" dirty="0">
                  <a:solidFill>
                    <a:srgbClr val="92D050"/>
                  </a:solidFill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32209" y="2591268"/>
                <a:ext cx="1251981" cy="4452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 Box 3"/>
          <p:cNvSpPr txBox="1">
            <a:spLocks noChangeArrowheads="1"/>
          </p:cNvSpPr>
          <p:nvPr/>
        </p:nvSpPr>
        <p:spPr bwMode="auto">
          <a:xfrm>
            <a:off x="1828800" y="534511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1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.Tia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9" name="Text Box 3"/>
          <p:cNvSpPr txBox="1">
            <a:spLocks noChangeArrowheads="1"/>
          </p:cNvSpPr>
          <p:nvPr/>
        </p:nvSpPr>
        <p:spPr bwMode="auto">
          <a:xfrm>
            <a:off x="1828799" y="840730"/>
            <a:ext cx="5257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3300"/>
                </a:solidFill>
              </a:rPr>
              <a:t>2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.Cách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4044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6" grpId="0"/>
      <p:bldP spid="3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41667" y="90152"/>
            <a:ext cx="11732653" cy="2500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533400" indent="-5334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45720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95400" indent="-3810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None/>
            </a:pP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Baøi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30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trang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 87 </a:t>
            </a:r>
            <a:r>
              <a:rPr lang="en-US" sz="3200" b="1" dirty="0" err="1">
                <a:solidFill>
                  <a:srgbClr val="FF0000"/>
                </a:solidFill>
                <a:latin typeface="VNI-Times" pitchFamily="2" charset="0"/>
              </a:rPr>
              <a:t>Sgk</a:t>
            </a:r>
            <a:r>
              <a:rPr lang="en-US" sz="3200" b="1" dirty="0">
                <a:solidFill>
                  <a:srgbClr val="FF0000"/>
                </a:solidFill>
                <a:latin typeface="VNI-Times" pitchFamily="2" charset="0"/>
              </a:rPr>
              <a:t>: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</a:p>
          <a:p>
            <a:pPr algn="just">
              <a:buNone/>
            </a:pP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Treân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cuøng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moät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nöûa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maët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phaúng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bôø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chöùa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Ox 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veõ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Ot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Oy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cho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25</a:t>
            </a:r>
            <a:r>
              <a:rPr lang="en-US" sz="3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50</a:t>
            </a:r>
            <a:r>
              <a:rPr lang="en-US" sz="3200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n-US" sz="3200" b="1" dirty="0">
              <a:solidFill>
                <a:srgbClr val="0000FF"/>
              </a:solidFill>
              <a:latin typeface="VNI-Times" pitchFamily="2" charset="0"/>
            </a:endParaRPr>
          </a:p>
          <a:p>
            <a:pPr algn="just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a) Tia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Ot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naèm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giöõa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hai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Ox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vaø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Oy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sao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?</a:t>
            </a:r>
          </a:p>
          <a:p>
            <a:pPr algn="just">
              <a:buFontTx/>
              <a:buNone/>
            </a:pP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b) So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saùnh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tOy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buFontTx/>
              <a:buNone/>
            </a:pPr>
            <a:r>
              <a:rPr lang="en-US" sz="2400" b="1" dirty="0">
                <a:solidFill>
                  <a:srgbClr val="0000FF"/>
                </a:solidFill>
                <a:latin typeface="VNI-Times" pitchFamily="2" charset="0"/>
              </a:rPr>
              <a:t>   </a:t>
            </a:r>
          </a:p>
        </p:txBody>
      </p:sp>
      <p:sp>
        <p:nvSpPr>
          <p:cNvPr id="89094" name="Text Box 6"/>
          <p:cNvSpPr txBox="1">
            <a:spLocks noChangeArrowheads="1"/>
          </p:cNvSpPr>
          <p:nvPr/>
        </p:nvSpPr>
        <p:spPr bwMode="auto">
          <a:xfrm>
            <a:off x="141667" y="2977164"/>
            <a:ext cx="1146219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33400" indent="-533400" algn="just">
              <a:spcBef>
                <a:spcPct val="20000"/>
              </a:spcBef>
            </a:pP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c) Tia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Ot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coù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laø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tia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phaân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giaùc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cuûa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goùc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xOy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khoâng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? </a:t>
            </a:r>
            <a:r>
              <a:rPr lang="en-US" sz="3200" b="1" dirty="0" err="1">
                <a:solidFill>
                  <a:srgbClr val="0000FF"/>
                </a:solidFill>
                <a:latin typeface="VNI-Times" pitchFamily="2" charset="0"/>
              </a:rPr>
              <a:t>Vì</a:t>
            </a:r>
            <a:r>
              <a:rPr lang="en-US" sz="3200" b="1" dirty="0">
                <a:solidFill>
                  <a:srgbClr val="0000FF"/>
                </a:solidFill>
                <a:latin typeface="VNI-Times" pitchFamily="2" charset="0"/>
              </a:rPr>
              <a:t> Sao 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35" y="90152"/>
            <a:ext cx="12048565" cy="701969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7733637" y="0"/>
            <a:ext cx="4227806" cy="4452893"/>
          </a:xfrm>
          <a:prstGeom prst="cloudCallout">
            <a:avLst>
              <a:gd name="adj1" fmla="val -52592"/>
              <a:gd name="adj2" fmla="val 943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rgbClr val="FFFF00"/>
                </a:solidFill>
              </a:rPr>
              <a:t>HOẠT ĐỘNG NHÓM</a:t>
            </a:r>
          </a:p>
        </p:txBody>
      </p:sp>
      <p:sp>
        <p:nvSpPr>
          <p:cNvPr id="6" name="Rectangle 5"/>
          <p:cNvSpPr/>
          <p:nvPr/>
        </p:nvSpPr>
        <p:spPr>
          <a:xfrm>
            <a:off x="97963" y="111306"/>
            <a:ext cx="2888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CỦNG CỐ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385497"/>
            <a:ext cx="12192000" cy="1446550"/>
          </a:xfrm>
          <a:prstGeom prst="rect">
            <a:avLst/>
          </a:prstGeom>
          <a:solidFill>
            <a:srgbClr val="FF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ĐOÀN KẾT LÀ SỨC MẠNH</a:t>
            </a:r>
            <a:endParaRPr lang="en-US" sz="88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96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4" grpId="0"/>
      <p:bldP spid="2" grpId="0" animBg="1"/>
      <p:bldP spid="2" grpId="1" animBg="1"/>
      <p:bldP spid="6" grpId="0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/>
          <p:nvPr/>
        </p:nvPicPr>
        <p:blipFill rotWithShape="1">
          <a:blip r:embed="rId2"/>
          <a:srcRect l="31619" t="47931" r="41745" b="16606"/>
          <a:stretch/>
        </p:blipFill>
        <p:spPr bwMode="auto">
          <a:xfrm rot="238749">
            <a:off x="6076383" y="2227612"/>
            <a:ext cx="3208241" cy="27656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d) </a:t>
            </a:r>
            <a:r>
              <a:rPr lang="en-US" sz="4800" dirty="0" err="1"/>
              <a:t>Vẽ</a:t>
            </a:r>
            <a:r>
              <a:rPr lang="en-US" sz="4800" dirty="0"/>
              <a:t> </a:t>
            </a:r>
            <a:r>
              <a:rPr lang="en-US" sz="4800" dirty="0" err="1"/>
              <a:t>tia</a:t>
            </a:r>
            <a:r>
              <a:rPr lang="en-US" sz="4800" dirty="0"/>
              <a:t> Om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tia</a:t>
            </a:r>
            <a:r>
              <a:rPr lang="en-US" sz="4800" dirty="0"/>
              <a:t> </a:t>
            </a:r>
            <a:r>
              <a:rPr lang="en-US" sz="4800" dirty="0" err="1"/>
              <a:t>đối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tia</a:t>
            </a:r>
            <a:r>
              <a:rPr lang="en-US" sz="4800" dirty="0"/>
              <a:t> </a:t>
            </a:r>
            <a:r>
              <a:rPr lang="en-US" sz="4800" dirty="0" err="1"/>
              <a:t>Ot</a:t>
            </a:r>
            <a:r>
              <a:rPr lang="en-US" sz="4800" dirty="0"/>
              <a:t>. </a:t>
            </a:r>
            <a:r>
              <a:rPr lang="en-US" sz="4800" dirty="0" err="1"/>
              <a:t>Vẽ</a:t>
            </a:r>
            <a:r>
              <a:rPr lang="en-US" sz="4800" dirty="0"/>
              <a:t> </a:t>
            </a:r>
            <a:r>
              <a:rPr lang="en-US" sz="4800" dirty="0" err="1"/>
              <a:t>tia</a:t>
            </a:r>
            <a:r>
              <a:rPr lang="en-US" sz="4800" dirty="0"/>
              <a:t> On </a:t>
            </a:r>
            <a:r>
              <a:rPr lang="en-US" sz="4800" dirty="0" err="1"/>
              <a:t>là</a:t>
            </a:r>
            <a:r>
              <a:rPr lang="en-US" sz="4800" dirty="0"/>
              <a:t> </a:t>
            </a:r>
            <a:r>
              <a:rPr lang="en-US" sz="4800" dirty="0" err="1"/>
              <a:t>tia</a:t>
            </a:r>
            <a:r>
              <a:rPr lang="en-US" sz="4800" dirty="0"/>
              <a:t> </a:t>
            </a:r>
            <a:r>
              <a:rPr lang="en-US" sz="4800" dirty="0" err="1"/>
              <a:t>phân</a:t>
            </a:r>
            <a:r>
              <a:rPr lang="en-US" sz="4800" dirty="0"/>
              <a:t> </a:t>
            </a:r>
            <a:r>
              <a:rPr lang="en-US" sz="4800" dirty="0" err="1"/>
              <a:t>giác</a:t>
            </a:r>
            <a:r>
              <a:rPr lang="en-US" sz="4800" dirty="0"/>
              <a:t> </a:t>
            </a:r>
            <a:r>
              <a:rPr lang="en-US" sz="4800" dirty="0" err="1"/>
              <a:t>của</a:t>
            </a:r>
            <a:r>
              <a:rPr lang="en-US" sz="4800" dirty="0"/>
              <a:t> </a:t>
            </a:r>
            <a:r>
              <a:rPr lang="en-US" sz="4800" dirty="0" err="1"/>
              <a:t>góc</a:t>
            </a:r>
            <a:r>
              <a:rPr lang="en-US" sz="48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617397" y="904576"/>
                <a:ext cx="1617751" cy="7921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440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4400" b="0" i="1" smtClean="0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𝑦𝑂𝑚</m:t>
                          </m:r>
                        </m:e>
                      </m:acc>
                      <m:r>
                        <a:rPr lang="en-US" sz="44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397" y="904576"/>
                <a:ext cx="1617751" cy="79214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/>
          <p:cNvCxnSpPr/>
          <p:nvPr/>
        </p:nvCxnSpPr>
        <p:spPr>
          <a:xfrm flipV="1">
            <a:off x="4455942" y="4499485"/>
            <a:ext cx="1917895" cy="955155"/>
          </a:xfrm>
          <a:prstGeom prst="line">
            <a:avLst/>
          </a:prstGeom>
          <a:ln w="3810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266028" y="5064048"/>
            <a:ext cx="379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</a:t>
            </a:r>
          </a:p>
        </p:txBody>
      </p:sp>
      <p:pic>
        <p:nvPicPr>
          <p:cNvPr id="18" name="Picture 2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5976">
            <a:off x="3633219" y="2444992"/>
            <a:ext cx="457517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Oval 20"/>
          <p:cNvSpPr/>
          <p:nvPr/>
        </p:nvSpPr>
        <p:spPr>
          <a:xfrm>
            <a:off x="4867422" y="2750402"/>
            <a:ext cx="45719" cy="6313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4802945" y="2674202"/>
            <a:ext cx="1570892" cy="18252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913141" y="2521802"/>
            <a:ext cx="54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1843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 animBg="1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1" y="-1"/>
            <a:ext cx="12191998" cy="1066801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66FFFF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tập về nhà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1066801"/>
            <a:ext cx="12191999" cy="6186309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31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87 .</a:t>
            </a:r>
          </a:p>
          <a:p>
            <a:pPr eaLnBrk="1" hangingPunct="1">
              <a:spcBef>
                <a:spcPct val="0"/>
              </a:spcBef>
            </a:pP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</a:pP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5379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5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flipH="1">
            <a:off x="4937034" y="686937"/>
            <a:ext cx="74291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FF0000"/>
                </a:solidFill>
              </a:rPr>
              <a:t>CẢM ƠN TẤT CẢ CÁC THẦY CÔ GIÁO VÀ CÁC EM HỌC SINH ĐÃ THAM GIA TIẾT HỌC </a:t>
            </a:r>
          </a:p>
        </p:txBody>
      </p:sp>
      <p:pic>
        <p:nvPicPr>
          <p:cNvPr id="5" name="videochucmun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2462" y="4140653"/>
            <a:ext cx="335280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6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3295650" y="457200"/>
            <a:ext cx="56007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chemeClr val="hlink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TIA PHÂN GIÁC CỦA GÓC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1600200" y="1219200"/>
            <a:ext cx="6781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 u="sng">
                <a:solidFill>
                  <a:srgbClr val="FF3300"/>
                </a:solidFill>
                <a:latin typeface="Times New Roman" panose="02020603050405020304" pitchFamily="18" charset="0"/>
              </a:rPr>
              <a:t>1.Tia phân giác của một góc là gì?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362200" y="3810000"/>
            <a:ext cx="2895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347914" y="2576514"/>
            <a:ext cx="2524125" cy="2452687"/>
            <a:chOff x="2247" y="1623"/>
            <a:chExt cx="1590" cy="1545"/>
          </a:xfrm>
        </p:grpSpPr>
        <p:sp>
          <p:nvSpPr>
            <p:cNvPr id="6170" name="Line 8"/>
            <p:cNvSpPr>
              <a:spLocks noChangeShapeType="1"/>
            </p:cNvSpPr>
            <p:nvPr/>
          </p:nvSpPr>
          <p:spPr bwMode="auto">
            <a:xfrm>
              <a:off x="2247" y="2400"/>
              <a:ext cx="15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71" name="Line 9"/>
            <p:cNvSpPr>
              <a:spLocks noChangeShapeType="1"/>
            </p:cNvSpPr>
            <p:nvPr/>
          </p:nvSpPr>
          <p:spPr bwMode="auto">
            <a:xfrm flipV="1">
              <a:off x="2253" y="1623"/>
              <a:ext cx="1584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1981200" y="3581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343400" y="22860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4495800" y="4876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6158" name="Freeform 14"/>
          <p:cNvSpPr>
            <a:spLocks/>
          </p:cNvSpPr>
          <p:nvPr/>
        </p:nvSpPr>
        <p:spPr bwMode="auto">
          <a:xfrm>
            <a:off x="2667000" y="3657601"/>
            <a:ext cx="88900" cy="144463"/>
          </a:xfrm>
          <a:custGeom>
            <a:avLst/>
            <a:gdLst>
              <a:gd name="T0" fmla="*/ 0 w 56"/>
              <a:gd name="T1" fmla="*/ 0 h 91"/>
              <a:gd name="T2" fmla="*/ 76200 w 56"/>
              <a:gd name="T3" fmla="*/ 58738 h 91"/>
              <a:gd name="T4" fmla="*/ 76200 w 56"/>
              <a:gd name="T5" fmla="*/ 144463 h 91"/>
              <a:gd name="T6" fmla="*/ 0 60000 65536"/>
              <a:gd name="T7" fmla="*/ 0 60000 65536"/>
              <a:gd name="T8" fmla="*/ 0 60000 65536"/>
              <a:gd name="T9" fmla="*/ 0 w 56"/>
              <a:gd name="T10" fmla="*/ 0 h 91"/>
              <a:gd name="T11" fmla="*/ 56 w 56"/>
              <a:gd name="T12" fmla="*/ 91 h 9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6" h="91">
                <a:moveTo>
                  <a:pt x="0" y="0"/>
                </a:moveTo>
                <a:cubicBezTo>
                  <a:pt x="8" y="6"/>
                  <a:pt x="40" y="22"/>
                  <a:pt x="48" y="37"/>
                </a:cubicBezTo>
                <a:cubicBezTo>
                  <a:pt x="56" y="52"/>
                  <a:pt x="48" y="80"/>
                  <a:pt x="48" y="91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59" name="Freeform 15"/>
          <p:cNvSpPr>
            <a:spLocks/>
          </p:cNvSpPr>
          <p:nvPr/>
        </p:nvSpPr>
        <p:spPr bwMode="auto">
          <a:xfrm>
            <a:off x="2776539" y="3811588"/>
            <a:ext cx="39687" cy="201612"/>
          </a:xfrm>
          <a:custGeom>
            <a:avLst/>
            <a:gdLst>
              <a:gd name="T0" fmla="*/ 39687 w 25"/>
              <a:gd name="T1" fmla="*/ 93662 h 127"/>
              <a:gd name="T2" fmla="*/ 25400 w 25"/>
              <a:gd name="T3" fmla="*/ 6350 h 127"/>
              <a:gd name="T4" fmla="*/ 25400 w 25"/>
              <a:gd name="T5" fmla="*/ 136525 h 127"/>
              <a:gd name="T6" fmla="*/ 0 w 25"/>
              <a:gd name="T7" fmla="*/ 201612 h 127"/>
              <a:gd name="T8" fmla="*/ 0 60000 65536"/>
              <a:gd name="T9" fmla="*/ 0 60000 65536"/>
              <a:gd name="T10" fmla="*/ 0 60000 65536"/>
              <a:gd name="T11" fmla="*/ 0 60000 65536"/>
              <a:gd name="T12" fmla="*/ 0 w 25"/>
              <a:gd name="T13" fmla="*/ 0 h 127"/>
              <a:gd name="T14" fmla="*/ 25 w 25"/>
              <a:gd name="T15" fmla="*/ 127 h 12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" h="127">
                <a:moveTo>
                  <a:pt x="25" y="59"/>
                </a:moveTo>
                <a:cubicBezTo>
                  <a:pt x="24" y="48"/>
                  <a:pt x="17" y="0"/>
                  <a:pt x="16" y="4"/>
                </a:cubicBezTo>
                <a:cubicBezTo>
                  <a:pt x="15" y="8"/>
                  <a:pt x="19" y="66"/>
                  <a:pt x="16" y="86"/>
                </a:cubicBezTo>
                <a:cubicBezTo>
                  <a:pt x="13" y="106"/>
                  <a:pt x="3" y="119"/>
                  <a:pt x="0" y="127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4953000" y="3733800"/>
            <a:ext cx="30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>
                <a:latin typeface="Times New Roman" panose="02020603050405020304" pitchFamily="18" charset="0"/>
              </a:rPr>
              <a:t>z</a:t>
            </a: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6172200" y="2438400"/>
            <a:ext cx="4114800" cy="1809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i="1">
                <a:latin typeface="Times New Roman" panose="02020603050405020304" pitchFamily="18" charset="0"/>
              </a:rPr>
              <a:t>Tia phân giác của một góc là tia nằm giữa hai cạnh của góc và tạo với hai cạnh ấy hai góc bằng nhau</a:t>
            </a: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1676400" y="5543551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</a:rPr>
              <a:t>Oz </a:t>
            </a:r>
            <a:r>
              <a:rPr lang="en-US" sz="2800" dirty="0" err="1">
                <a:latin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867400" y="6019801"/>
            <a:ext cx="2057400" cy="519113"/>
            <a:chOff x="2736" y="3792"/>
            <a:chExt cx="1296" cy="327"/>
          </a:xfrm>
        </p:grpSpPr>
        <p:sp>
          <p:nvSpPr>
            <p:cNvPr id="6163" name="Text Box 21"/>
            <p:cNvSpPr txBox="1">
              <a:spLocks noChangeArrowheads="1"/>
            </p:cNvSpPr>
            <p:nvPr/>
          </p:nvSpPr>
          <p:spPr bwMode="auto">
            <a:xfrm>
              <a:off x="2736" y="3792"/>
              <a:ext cx="129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800">
                  <a:latin typeface="Times New Roman" panose="02020603050405020304" pitchFamily="18" charset="0"/>
                </a:rPr>
                <a:t> xOz = zOy</a:t>
              </a:r>
            </a:p>
          </p:txBody>
        </p:sp>
        <p:grpSp>
          <p:nvGrpSpPr>
            <p:cNvPr id="6164" name="Group 24"/>
            <p:cNvGrpSpPr>
              <a:grpSpLocks/>
            </p:cNvGrpSpPr>
            <p:nvPr/>
          </p:nvGrpSpPr>
          <p:grpSpPr bwMode="auto">
            <a:xfrm>
              <a:off x="2928" y="3792"/>
              <a:ext cx="384" cy="96"/>
              <a:chOff x="3936" y="3648"/>
              <a:chExt cx="384" cy="96"/>
            </a:xfrm>
          </p:grpSpPr>
          <p:sp>
            <p:nvSpPr>
              <p:cNvPr id="6168" name="Line 22"/>
              <p:cNvSpPr>
                <a:spLocks noChangeShapeType="1"/>
              </p:cNvSpPr>
              <p:nvPr/>
            </p:nvSpPr>
            <p:spPr bwMode="auto">
              <a:xfrm flipV="1">
                <a:off x="3936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Line 23"/>
              <p:cNvSpPr>
                <a:spLocks noChangeShapeType="1"/>
              </p:cNvSpPr>
              <p:nvPr/>
            </p:nvSpPr>
            <p:spPr bwMode="auto">
              <a:xfrm>
                <a:off x="4128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65" name="Group 25"/>
            <p:cNvGrpSpPr>
              <a:grpSpLocks/>
            </p:cNvGrpSpPr>
            <p:nvPr/>
          </p:nvGrpSpPr>
          <p:grpSpPr bwMode="auto">
            <a:xfrm>
              <a:off x="3552" y="3792"/>
              <a:ext cx="384" cy="96"/>
              <a:chOff x="3936" y="3648"/>
              <a:chExt cx="384" cy="96"/>
            </a:xfrm>
          </p:grpSpPr>
          <p:sp>
            <p:nvSpPr>
              <p:cNvPr id="6166" name="Line 26"/>
              <p:cNvSpPr>
                <a:spLocks noChangeShapeType="1"/>
              </p:cNvSpPr>
              <p:nvPr/>
            </p:nvSpPr>
            <p:spPr bwMode="auto">
              <a:xfrm flipV="1">
                <a:off x="3936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Line 27"/>
              <p:cNvSpPr>
                <a:spLocks noChangeShapeType="1"/>
              </p:cNvSpPr>
              <p:nvPr/>
            </p:nvSpPr>
            <p:spPr bwMode="auto">
              <a:xfrm>
                <a:off x="4128" y="3648"/>
                <a:ext cx="192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173" name="Text Box 29"/>
          <p:cNvSpPr txBox="1">
            <a:spLocks noChangeArrowheads="1"/>
          </p:cNvSpPr>
          <p:nvPr/>
        </p:nvSpPr>
        <p:spPr bwMode="auto">
          <a:xfrm>
            <a:off x="5867400" y="5491163"/>
            <a:ext cx="48006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 Tia Oz nằm giữa tia Ox và Oy</a:t>
            </a:r>
          </a:p>
        </p:txBody>
      </p:sp>
      <p:sp>
        <p:nvSpPr>
          <p:cNvPr id="6174" name="AutoShape 30"/>
          <p:cNvSpPr>
            <a:spLocks/>
          </p:cNvSpPr>
          <p:nvPr/>
        </p:nvSpPr>
        <p:spPr bwMode="auto">
          <a:xfrm>
            <a:off x="5638800" y="5600700"/>
            <a:ext cx="76200" cy="914400"/>
          </a:xfrm>
          <a:prstGeom prst="leftBrace">
            <a:avLst>
              <a:gd name="adj1" fmla="val 100000"/>
              <a:gd name="adj2" fmla="val 59551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6176" name="Text Box 32"/>
          <p:cNvSpPr txBox="1">
            <a:spLocks noChangeArrowheads="1"/>
          </p:cNvSpPr>
          <p:nvPr/>
        </p:nvSpPr>
        <p:spPr bwMode="auto">
          <a:xfrm>
            <a:off x="1781175" y="5924551"/>
            <a:ext cx="2057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của góc xOy</a:t>
            </a:r>
          </a:p>
        </p:txBody>
      </p:sp>
      <p:sp>
        <p:nvSpPr>
          <p:cNvPr id="6177" name="AutoShape 33"/>
          <p:cNvSpPr>
            <a:spLocks noChangeArrowheads="1"/>
          </p:cNvSpPr>
          <p:nvPr/>
        </p:nvSpPr>
        <p:spPr bwMode="auto">
          <a:xfrm>
            <a:off x="4724400" y="6019800"/>
            <a:ext cx="762000" cy="228600"/>
          </a:xfrm>
          <a:prstGeom prst="left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981525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2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6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6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6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1000"/>
                                        <p:tgtEl>
                                          <p:spTgt spid="6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nimBg="1"/>
      <p:bldP spid="6150" grpId="0"/>
      <p:bldP spid="6151" grpId="0" animBg="1"/>
      <p:bldP spid="6155" grpId="0"/>
      <p:bldP spid="6156" grpId="0"/>
      <p:bldP spid="6157" grpId="0"/>
      <p:bldP spid="6158" grpId="0" animBg="1"/>
      <p:bldP spid="6159" grpId="0" animBg="1"/>
      <p:bldP spid="6160" grpId="0"/>
      <p:bldP spid="6161" grpId="0" build="p" animBg="1"/>
      <p:bldP spid="6162" grpId="0"/>
      <p:bldP spid="6173" grpId="0"/>
      <p:bldP spid="6174" grpId="0" animBg="1"/>
      <p:bldP spid="6176" grpId="0"/>
      <p:bldP spid="617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39403" y="231820"/>
            <a:ext cx="8409904" cy="6503831"/>
            <a:chOff x="1631950" y="1690688"/>
            <a:chExt cx="4895851" cy="32654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23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7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30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4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11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4"/>
          <a:srcRect l="48765" t="27899" r="1022" b="15510"/>
          <a:stretch/>
        </p:blipFill>
        <p:spPr>
          <a:xfrm>
            <a:off x="-86730" y="-19816"/>
            <a:ext cx="11262172" cy="713614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5"/>
          <a:srcRect l="52853" t="48352" r="-510" b="10965"/>
          <a:stretch/>
        </p:blipFill>
        <p:spPr>
          <a:xfrm>
            <a:off x="156879" y="-273544"/>
            <a:ext cx="12228347" cy="6492240"/>
          </a:xfrm>
          <a:prstGeom prst="rect">
            <a:avLst/>
          </a:prstGeom>
        </p:spPr>
      </p:pic>
      <p:pic>
        <p:nvPicPr>
          <p:cNvPr id="40" name="Content Placeholder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" y="-153153"/>
            <a:ext cx="11791950" cy="662557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59" y="-190041"/>
            <a:ext cx="11775325" cy="6699352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57" y="-416381"/>
            <a:ext cx="12008365" cy="7152032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6641948" y="2391215"/>
            <a:ext cx="667829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0000"/>
                </a:solidFill>
              </a:rPr>
              <a:t>BẠN NHỚ ĐƯỢC MẤY HÌNH?</a:t>
            </a:r>
          </a:p>
        </p:txBody>
      </p:sp>
    </p:spTree>
    <p:extLst>
      <p:ext uri="{BB962C8B-B14F-4D97-AF65-F5344CB8AC3E}">
        <p14:creationId xmlns:p14="http://schemas.microsoft.com/office/powerpoint/2010/main" val="139590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37377" y="167658"/>
            <a:ext cx="3772027" cy="3232652"/>
            <a:chOff x="1631950" y="1690688"/>
            <a:chExt cx="4895851" cy="3265488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19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23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27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28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2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30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20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21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22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4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17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9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11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31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1" y="5523"/>
            <a:ext cx="5430289" cy="321143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25470" y="-76321"/>
            <a:ext cx="2874341" cy="3293275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6"/>
          <a:srcRect l="48765" t="27899" r="1022" b="15510"/>
          <a:stretch/>
        </p:blipFill>
        <p:spPr>
          <a:xfrm>
            <a:off x="0" y="3331628"/>
            <a:ext cx="6341550" cy="36410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535" y="3298797"/>
            <a:ext cx="6079266" cy="345868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220751" y="167658"/>
            <a:ext cx="3772027" cy="3232652"/>
            <a:chOff x="1631950" y="1690688"/>
            <a:chExt cx="4895851" cy="3265488"/>
          </a:xfrm>
        </p:grpSpPr>
        <p:grpSp>
          <p:nvGrpSpPr>
            <p:cNvPr id="36" name="Group 35"/>
            <p:cNvGrpSpPr>
              <a:grpSpLocks/>
            </p:cNvGrpSpPr>
            <p:nvPr/>
          </p:nvGrpSpPr>
          <p:grpSpPr bwMode="auto">
            <a:xfrm>
              <a:off x="1631950" y="3213101"/>
              <a:ext cx="4679950" cy="1743075"/>
              <a:chOff x="68" y="2024"/>
              <a:chExt cx="2948" cy="1098"/>
            </a:xfrm>
          </p:grpSpPr>
          <p:grpSp>
            <p:nvGrpSpPr>
              <p:cNvPr id="52" name="Group 3"/>
              <p:cNvGrpSpPr>
                <a:grpSpLocks/>
              </p:cNvGrpSpPr>
              <p:nvPr/>
            </p:nvGrpSpPr>
            <p:grpSpPr bwMode="auto">
              <a:xfrm>
                <a:off x="68" y="2024"/>
                <a:ext cx="2948" cy="771"/>
                <a:chOff x="2154" y="2659"/>
                <a:chExt cx="3402" cy="953"/>
              </a:xfrm>
            </p:grpSpPr>
            <p:sp>
              <p:nvSpPr>
                <p:cNvPr id="56" name="Freeform 4"/>
                <p:cNvSpPr>
                  <a:spLocks/>
                </p:cNvSpPr>
                <p:nvPr/>
              </p:nvSpPr>
              <p:spPr bwMode="auto">
                <a:xfrm>
                  <a:off x="2154" y="3113"/>
                  <a:ext cx="3402" cy="499"/>
                </a:xfrm>
                <a:custGeom>
                  <a:avLst/>
                  <a:gdLst>
                    <a:gd name="T0" fmla="*/ 0 w 2767"/>
                    <a:gd name="T1" fmla="*/ 499 h 499"/>
                    <a:gd name="T2" fmla="*/ 7774 w 2767"/>
                    <a:gd name="T3" fmla="*/ 499 h 499"/>
                    <a:gd name="T4" fmla="*/ 7011 w 2767"/>
                    <a:gd name="T5" fmla="*/ 0 h 499"/>
                    <a:gd name="T6" fmla="*/ 764 w 2767"/>
                    <a:gd name="T7" fmla="*/ 0 h 499"/>
                    <a:gd name="T8" fmla="*/ 0 w 2767"/>
                    <a:gd name="T9" fmla="*/ 499 h 49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767"/>
                    <a:gd name="T16" fmla="*/ 0 h 499"/>
                    <a:gd name="T17" fmla="*/ 2767 w 2767"/>
                    <a:gd name="T18" fmla="*/ 499 h 49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767" h="499">
                      <a:moveTo>
                        <a:pt x="0" y="499"/>
                      </a:moveTo>
                      <a:lnTo>
                        <a:pt x="2767" y="499"/>
                      </a:lnTo>
                      <a:lnTo>
                        <a:pt x="2495" y="0"/>
                      </a:lnTo>
                      <a:lnTo>
                        <a:pt x="272" y="0"/>
                      </a:lnTo>
                      <a:lnTo>
                        <a:pt x="0" y="499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 w="38100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" name="Line 5"/>
                <p:cNvSpPr>
                  <a:spLocks noChangeShapeType="1"/>
                </p:cNvSpPr>
                <p:nvPr/>
              </p:nvSpPr>
              <p:spPr bwMode="auto">
                <a:xfrm>
                  <a:off x="288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" name="Line 6"/>
                <p:cNvSpPr>
                  <a:spLocks noChangeShapeType="1"/>
                </p:cNvSpPr>
                <p:nvPr/>
              </p:nvSpPr>
              <p:spPr bwMode="auto">
                <a:xfrm>
                  <a:off x="4830" y="2886"/>
                  <a:ext cx="0" cy="227"/>
                </a:xfrm>
                <a:prstGeom prst="line">
                  <a:avLst/>
                </a:prstGeom>
                <a:noFill/>
                <a:ln w="76200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" name="AutoShape 7"/>
                <p:cNvSpPr>
                  <a:spLocks noChangeArrowheads="1"/>
                </p:cNvSpPr>
                <p:nvPr/>
              </p:nvSpPr>
              <p:spPr bwMode="auto">
                <a:xfrm>
                  <a:off x="2245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sp>
              <p:nvSpPr>
                <p:cNvPr id="60" name="AutoShape 8"/>
                <p:cNvSpPr>
                  <a:spLocks noChangeArrowheads="1"/>
                </p:cNvSpPr>
                <p:nvPr/>
              </p:nvSpPr>
              <p:spPr bwMode="auto">
                <a:xfrm>
                  <a:off x="4241" y="2659"/>
                  <a:ext cx="1224" cy="227"/>
                </a:xfrm>
                <a:prstGeom prst="can">
                  <a:avLst>
                    <a:gd name="adj" fmla="val 50000"/>
                  </a:avLst>
                </a:prstGeom>
                <a:solidFill>
                  <a:schemeClr val="bg1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sz="1800"/>
                </a:p>
              </p:txBody>
            </p:sp>
            <p:grpSp>
              <p:nvGrpSpPr>
                <p:cNvPr id="61" name="Group 9"/>
                <p:cNvGrpSpPr>
                  <a:grpSpLocks/>
                </p:cNvGrpSpPr>
                <p:nvPr/>
              </p:nvGrpSpPr>
              <p:grpSpPr bwMode="auto">
                <a:xfrm>
                  <a:off x="3470" y="2886"/>
                  <a:ext cx="725" cy="725"/>
                  <a:chOff x="3470" y="1480"/>
                  <a:chExt cx="725" cy="544"/>
                </a:xfrm>
              </p:grpSpPr>
              <p:sp>
                <p:nvSpPr>
                  <p:cNvPr id="62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3470" y="1480"/>
                    <a:ext cx="725" cy="27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  <p:sp>
                <p:nvSpPr>
                  <p:cNvPr id="63" name="AutoShape 11"/>
                  <p:cNvSpPr>
                    <a:spLocks noChangeArrowheads="1"/>
                  </p:cNvSpPr>
                  <p:nvPr/>
                </p:nvSpPr>
                <p:spPr bwMode="auto">
                  <a:xfrm rot="10800000">
                    <a:off x="3470" y="1616"/>
                    <a:ext cx="725" cy="408"/>
                  </a:xfrm>
                  <a:prstGeom prst="triangle">
                    <a:avLst>
                      <a:gd name="adj" fmla="val 50000"/>
                    </a:avLst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en-US" sz="1800"/>
                  </a:p>
                </p:txBody>
              </p:sp>
            </p:grpSp>
          </p:grpSp>
          <p:sp>
            <p:nvSpPr>
              <p:cNvPr id="53" name="Text Box 12"/>
              <p:cNvSpPr txBox="1">
                <a:spLocks noChangeArrowheads="1"/>
              </p:cNvSpPr>
              <p:nvPr/>
            </p:nvSpPr>
            <p:spPr bwMode="auto">
              <a:xfrm>
                <a:off x="1383" y="2795"/>
                <a:ext cx="272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8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O</a:t>
                </a:r>
              </a:p>
            </p:txBody>
          </p:sp>
          <p:sp>
            <p:nvSpPr>
              <p:cNvPr id="54" name="Text Box 13"/>
              <p:cNvSpPr txBox="1">
                <a:spLocks noChangeArrowheads="1"/>
              </p:cNvSpPr>
              <p:nvPr/>
            </p:nvSpPr>
            <p:spPr bwMode="auto">
              <a:xfrm>
                <a:off x="1791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A</a:t>
                </a:r>
              </a:p>
            </p:txBody>
          </p:sp>
          <p:sp>
            <p:nvSpPr>
              <p:cNvPr id="55" name="Text Box 14"/>
              <p:cNvSpPr txBox="1">
                <a:spLocks noChangeArrowheads="1"/>
              </p:cNvSpPr>
              <p:nvPr/>
            </p:nvSpPr>
            <p:spPr bwMode="auto">
              <a:xfrm>
                <a:off x="1066" y="2387"/>
                <a:ext cx="272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sz="2000" b="1">
                    <a:solidFill>
                      <a:schemeClr val="accent2"/>
                    </a:solidFill>
                    <a:latin typeface="Arial Narrow" panose="020B0606020202030204" pitchFamily="34" charset="0"/>
                  </a:rPr>
                  <a:t>B</a:t>
                </a:r>
              </a:p>
            </p:txBody>
          </p:sp>
        </p:grpSp>
        <p:sp>
          <p:nvSpPr>
            <p:cNvPr id="37" name="Line 17"/>
            <p:cNvSpPr>
              <a:spLocks noChangeShapeType="1"/>
            </p:cNvSpPr>
            <p:nvPr/>
          </p:nvSpPr>
          <p:spPr bwMode="auto">
            <a:xfrm flipV="1">
              <a:off x="3935414" y="3644900"/>
              <a:ext cx="1587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8"/>
            <p:cNvSpPr>
              <a:spLocks noChangeShapeType="1"/>
            </p:cNvSpPr>
            <p:nvPr/>
          </p:nvSpPr>
          <p:spPr bwMode="auto">
            <a:xfrm flipV="1">
              <a:off x="3975100" y="3665539"/>
              <a:ext cx="249238" cy="700087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9"/>
            <p:cNvSpPr>
              <a:spLocks noChangeShapeType="1"/>
            </p:cNvSpPr>
            <p:nvPr/>
          </p:nvSpPr>
          <p:spPr bwMode="auto">
            <a:xfrm flipH="1" flipV="1">
              <a:off x="3686175" y="3679825"/>
              <a:ext cx="249238" cy="757238"/>
            </a:xfrm>
            <a:prstGeom prst="line">
              <a:avLst/>
            </a:prstGeom>
            <a:noFill/>
            <a:ln w="57150">
              <a:solidFill>
                <a:srgbClr val="EDE42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0" name="Group 20"/>
            <p:cNvGrpSpPr>
              <a:grpSpLocks/>
            </p:cNvGrpSpPr>
            <p:nvPr/>
          </p:nvGrpSpPr>
          <p:grpSpPr bwMode="auto">
            <a:xfrm>
              <a:off x="3335339" y="3573463"/>
              <a:ext cx="1247775" cy="874712"/>
              <a:chOff x="3379" y="2931"/>
              <a:chExt cx="907" cy="681"/>
            </a:xfrm>
          </p:grpSpPr>
          <p:sp>
            <p:nvSpPr>
              <p:cNvPr id="50" name="Line 21"/>
              <p:cNvSpPr>
                <a:spLocks noChangeShapeType="1"/>
              </p:cNvSpPr>
              <p:nvPr/>
            </p:nvSpPr>
            <p:spPr bwMode="auto">
              <a:xfrm flipV="1">
                <a:off x="3833" y="2931"/>
                <a:ext cx="453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22"/>
              <p:cNvSpPr>
                <a:spLocks noChangeShapeType="1"/>
              </p:cNvSpPr>
              <p:nvPr/>
            </p:nvSpPr>
            <p:spPr bwMode="auto">
              <a:xfrm flipH="1" flipV="1">
                <a:off x="3379" y="2931"/>
                <a:ext cx="454" cy="681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23"/>
            <p:cNvSpPr>
              <a:spLocks noChangeShapeType="1"/>
            </p:cNvSpPr>
            <p:nvPr/>
          </p:nvSpPr>
          <p:spPr bwMode="auto">
            <a:xfrm flipV="1">
              <a:off x="3935414" y="2559051"/>
              <a:ext cx="1587" cy="18065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42" name="Picture 29" descr="DuDu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9876" y="1844675"/>
              <a:ext cx="2447925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3" name="Group 30"/>
            <p:cNvGrpSpPr>
              <a:grpSpLocks/>
            </p:cNvGrpSpPr>
            <p:nvPr/>
          </p:nvGrpSpPr>
          <p:grpSpPr bwMode="auto">
            <a:xfrm>
              <a:off x="1765301" y="1690688"/>
              <a:ext cx="1749425" cy="1676400"/>
              <a:chOff x="152" y="1065"/>
              <a:chExt cx="1102" cy="1056"/>
            </a:xfrm>
          </p:grpSpPr>
          <p:pic>
            <p:nvPicPr>
              <p:cNvPr id="44" name="Picture 31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" y="1700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32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33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9" y="1706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34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3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35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0" y="1382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36" descr="APPLE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1" y="1065"/>
                <a:ext cx="415" cy="4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64" name="Content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55" y="5523"/>
            <a:ext cx="5430289" cy="321143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5"/>
          <a:srcRect l="52853" t="48352" r="12351" b="10965"/>
          <a:stretch/>
        </p:blipFill>
        <p:spPr>
          <a:xfrm>
            <a:off x="3908844" y="-76321"/>
            <a:ext cx="2874341" cy="3293275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/>
          <a:srcRect l="48765" t="31584" r="13695" b="15510"/>
          <a:stretch/>
        </p:blipFill>
        <p:spPr>
          <a:xfrm>
            <a:off x="-16627" y="3213083"/>
            <a:ext cx="5835535" cy="375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372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3276600" y="700088"/>
            <a:ext cx="5715000" cy="2819400"/>
          </a:xfrm>
          <a:prstGeom prst="rect">
            <a:avLst/>
          </a:prstGeom>
          <a:solidFill>
            <a:srgbClr val="E4BABD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392" name="Arc 8"/>
          <p:cNvSpPr>
            <a:spLocks/>
          </p:cNvSpPr>
          <p:nvPr/>
        </p:nvSpPr>
        <p:spPr bwMode="auto">
          <a:xfrm>
            <a:off x="5940425" y="733426"/>
            <a:ext cx="134938" cy="174625"/>
          </a:xfrm>
          <a:custGeom>
            <a:avLst/>
            <a:gdLst>
              <a:gd name="T0" fmla="*/ 1088881 w 16722"/>
              <a:gd name="T1" fmla="*/ 893652 h 21600"/>
              <a:gd name="T2" fmla="*/ 0 w 16722"/>
              <a:gd name="T3" fmla="*/ 1411754 h 21600"/>
              <a:gd name="T4" fmla="*/ 0 w 16722"/>
              <a:gd name="T5" fmla="*/ 0 h 21600"/>
              <a:gd name="T6" fmla="*/ 0 60000 65536"/>
              <a:gd name="T7" fmla="*/ 0 60000 65536"/>
              <a:gd name="T8" fmla="*/ 0 60000 65536"/>
              <a:gd name="T9" fmla="*/ 0 w 16722"/>
              <a:gd name="T10" fmla="*/ 0 h 21600"/>
              <a:gd name="T11" fmla="*/ 16722 w 1672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722" h="21600" fill="none" extrusionOk="0">
                <a:moveTo>
                  <a:pt x="16721" y="13672"/>
                </a:moveTo>
                <a:cubicBezTo>
                  <a:pt x="12619" y="18689"/>
                  <a:pt x="6480" y="21599"/>
                  <a:pt x="0" y="21600"/>
                </a:cubicBezTo>
              </a:path>
              <a:path w="16722" h="21600" stroke="0" extrusionOk="0">
                <a:moveTo>
                  <a:pt x="16721" y="13672"/>
                </a:moveTo>
                <a:cubicBezTo>
                  <a:pt x="12619" y="18689"/>
                  <a:pt x="6480" y="21599"/>
                  <a:pt x="0" y="21600"/>
                </a:cubicBezTo>
                <a:lnTo>
                  <a:pt x="0" y="0"/>
                </a:lnTo>
                <a:lnTo>
                  <a:pt x="16721" y="13672"/>
                </a:lnTo>
                <a:close/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3" name="Arc 9"/>
          <p:cNvSpPr>
            <a:spLocks/>
          </p:cNvSpPr>
          <p:nvPr/>
        </p:nvSpPr>
        <p:spPr bwMode="auto">
          <a:xfrm>
            <a:off x="5830889" y="733426"/>
            <a:ext cx="109537" cy="138113"/>
          </a:xfrm>
          <a:custGeom>
            <a:avLst/>
            <a:gdLst>
              <a:gd name="T0" fmla="*/ 696405 w 17229"/>
              <a:gd name="T1" fmla="*/ 883111 h 21600"/>
              <a:gd name="T2" fmla="*/ 0 w 17229"/>
              <a:gd name="T3" fmla="*/ 532649 h 21600"/>
              <a:gd name="T4" fmla="*/ 696405 w 17229"/>
              <a:gd name="T5" fmla="*/ 0 h 21600"/>
              <a:gd name="T6" fmla="*/ 0 60000 65536"/>
              <a:gd name="T7" fmla="*/ 0 60000 65536"/>
              <a:gd name="T8" fmla="*/ 0 60000 65536"/>
              <a:gd name="T9" fmla="*/ 0 w 17229"/>
              <a:gd name="T10" fmla="*/ 0 h 21600"/>
              <a:gd name="T11" fmla="*/ 17229 w 17229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229" h="21600" fill="none" extrusionOk="0">
                <a:moveTo>
                  <a:pt x="17229" y="21600"/>
                </a:moveTo>
                <a:cubicBezTo>
                  <a:pt x="10460" y="21600"/>
                  <a:pt x="4082" y="18426"/>
                  <a:pt x="0" y="13027"/>
                </a:cubicBezTo>
              </a:path>
              <a:path w="17229" h="21600" stroke="0" extrusionOk="0">
                <a:moveTo>
                  <a:pt x="17229" y="21600"/>
                </a:moveTo>
                <a:cubicBezTo>
                  <a:pt x="10460" y="21600"/>
                  <a:pt x="4082" y="18426"/>
                  <a:pt x="0" y="13027"/>
                </a:cubicBezTo>
                <a:lnTo>
                  <a:pt x="17229" y="0"/>
                </a:lnTo>
                <a:lnTo>
                  <a:pt x="17229" y="21600"/>
                </a:lnTo>
                <a:close/>
              </a:path>
            </a:pathLst>
          </a:custGeom>
          <a:noFill/>
          <a:ln w="127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4" name="Line 10"/>
          <p:cNvSpPr>
            <a:spLocks noChangeShapeType="1"/>
          </p:cNvSpPr>
          <p:nvPr/>
        </p:nvSpPr>
        <p:spPr bwMode="auto">
          <a:xfrm>
            <a:off x="5940425" y="762000"/>
            <a:ext cx="1588" cy="1493838"/>
          </a:xfrm>
          <a:prstGeom prst="line">
            <a:avLst/>
          </a:prstGeom>
          <a:noFill/>
          <a:ln w="19050">
            <a:solidFill>
              <a:srgbClr val="00008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749801" y="733426"/>
            <a:ext cx="1146175" cy="957263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>
            <a:off x="5957889" y="733425"/>
            <a:ext cx="2181225" cy="1828800"/>
          </a:xfrm>
          <a:prstGeom prst="line">
            <a:avLst/>
          </a:prstGeom>
          <a:noFill/>
          <a:ln w="12700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76" name="Rectangle 14"/>
          <p:cNvSpPr>
            <a:spLocks noChangeArrowheads="1"/>
          </p:cNvSpPr>
          <p:nvPr/>
        </p:nvSpPr>
        <p:spPr bwMode="auto">
          <a:xfrm>
            <a:off x="5891213" y="458788"/>
            <a:ext cx="12022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O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6399" name="Rectangle 15"/>
          <p:cNvSpPr>
            <a:spLocks noChangeArrowheads="1"/>
          </p:cNvSpPr>
          <p:nvPr/>
        </p:nvSpPr>
        <p:spPr bwMode="auto">
          <a:xfrm>
            <a:off x="6127750" y="2151063"/>
            <a:ext cx="512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t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6400" name="Rectangle 16"/>
          <p:cNvSpPr>
            <a:spLocks noChangeArrowheads="1"/>
          </p:cNvSpPr>
          <p:nvPr/>
        </p:nvSpPr>
        <p:spPr bwMode="auto">
          <a:xfrm>
            <a:off x="8159750" y="2276475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A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16401" name="Rectangle 17"/>
          <p:cNvSpPr>
            <a:spLocks noChangeArrowheads="1"/>
          </p:cNvSpPr>
          <p:nvPr/>
        </p:nvSpPr>
        <p:spPr bwMode="auto">
          <a:xfrm>
            <a:off x="4594225" y="1492250"/>
            <a:ext cx="110608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1200" b="1">
                <a:solidFill>
                  <a:srgbClr val="000000"/>
                </a:solidFill>
              </a:rPr>
              <a:t>B</a:t>
            </a:r>
            <a:endParaRPr lang="en-US" sz="2800" b="1">
              <a:latin typeface="Times New Roman" panose="02020603050405020304" pitchFamily="18" charset="0"/>
            </a:endParaRPr>
          </a:p>
        </p:txBody>
      </p:sp>
      <p:sp>
        <p:nvSpPr>
          <p:cNvPr id="7180" name="Oval 18"/>
          <p:cNvSpPr>
            <a:spLocks noChangeArrowheads="1"/>
          </p:cNvSpPr>
          <p:nvPr/>
        </p:nvSpPr>
        <p:spPr bwMode="auto">
          <a:xfrm>
            <a:off x="8096250" y="2538413"/>
            <a:ext cx="63500" cy="61912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7181" name="Oval 19"/>
          <p:cNvSpPr>
            <a:spLocks noChangeArrowheads="1"/>
          </p:cNvSpPr>
          <p:nvPr/>
        </p:nvSpPr>
        <p:spPr bwMode="auto">
          <a:xfrm>
            <a:off x="4781551" y="1654176"/>
            <a:ext cx="61913" cy="61913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409" name="Oval 25"/>
          <p:cNvSpPr>
            <a:spLocks noChangeArrowheads="1"/>
          </p:cNvSpPr>
          <p:nvPr/>
        </p:nvSpPr>
        <p:spPr bwMode="auto">
          <a:xfrm>
            <a:off x="8029575" y="248602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A5002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410" name="Oval 26"/>
          <p:cNvSpPr>
            <a:spLocks noChangeArrowheads="1"/>
          </p:cNvSpPr>
          <p:nvPr/>
        </p:nvSpPr>
        <p:spPr bwMode="auto">
          <a:xfrm>
            <a:off x="4695825" y="1538288"/>
            <a:ext cx="228600" cy="2286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412" name="Line 28"/>
          <p:cNvSpPr>
            <a:spLocks noChangeShapeType="1"/>
          </p:cNvSpPr>
          <p:nvPr/>
        </p:nvSpPr>
        <p:spPr bwMode="auto">
          <a:xfrm>
            <a:off x="7239000" y="1828800"/>
            <a:ext cx="838200" cy="685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3" name="Oval 29"/>
          <p:cNvSpPr>
            <a:spLocks noChangeArrowheads="1"/>
          </p:cNvSpPr>
          <p:nvPr/>
        </p:nvSpPr>
        <p:spPr bwMode="auto">
          <a:xfrm>
            <a:off x="5815013" y="733425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A50021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414" name="Oval 30"/>
          <p:cNvSpPr>
            <a:spLocks noChangeArrowheads="1"/>
          </p:cNvSpPr>
          <p:nvPr/>
        </p:nvSpPr>
        <p:spPr bwMode="auto">
          <a:xfrm>
            <a:off x="4724400" y="1524000"/>
            <a:ext cx="228600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35921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6415" name="Text Box 31"/>
          <p:cNvSpPr txBox="1">
            <a:spLocks noChangeArrowheads="1"/>
          </p:cNvSpPr>
          <p:nvPr/>
        </p:nvSpPr>
        <p:spPr bwMode="auto">
          <a:xfrm>
            <a:off x="1905000" y="4114800"/>
            <a:ext cx="8458200" cy="1809750"/>
          </a:xfrm>
          <a:prstGeom prst="rect">
            <a:avLst/>
          </a:prstGeom>
          <a:solidFill>
            <a:srgbClr val="FFFFCC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Muốn quả cầu A khi được đẩy vào điểm O trên cạnh bàn khi bắn ra trúng quả cầu B thì phải xác định điểm O sao cho tia Ot (vuông góc với cạnh bàn tại O) là tia phân giác của góc AOB.</a:t>
            </a:r>
          </a:p>
        </p:txBody>
      </p:sp>
    </p:spTree>
    <p:extLst>
      <p:ext uri="{BB962C8B-B14F-4D97-AF65-F5344CB8AC3E}">
        <p14:creationId xmlns:p14="http://schemas.microsoft.com/office/powerpoint/2010/main" val="778823565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1.6763E-6 L -0.23698 -0.26775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164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31" y="-1338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5 1.79191E-6 L -0.12864 0.12069 " pathEditMode="relative" rAng="0" ptsTypes="AA">
                                      <p:cBhvr>
                                        <p:cTn id="31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3" y="603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79191E-6 L -0.08334 0.08879 " pathEditMode="relative" ptsTypes="AA">
                                      <p:cBhvr>
                                        <p:cTn id="40" dur="500" fill="hold"/>
                                        <p:tgtEl>
                                          <p:spTgt spid="164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92" grpId="0" animBg="1"/>
      <p:bldP spid="16393" grpId="0" animBg="1"/>
      <p:bldP spid="16394" grpId="0" animBg="1"/>
      <p:bldP spid="16396" grpId="0" animBg="1"/>
      <p:bldP spid="16397" grpId="0" animBg="1"/>
      <p:bldP spid="16399" grpId="0"/>
      <p:bldP spid="16400" grpId="0"/>
      <p:bldP spid="16401" grpId="0"/>
      <p:bldP spid="16409" grpId="0" animBg="1"/>
      <p:bldP spid="16409" grpId="1" animBg="1"/>
      <p:bldP spid="16410" grpId="0" animBg="1"/>
      <p:bldP spid="16410" grpId="1" animBg="1"/>
      <p:bldP spid="16412" grpId="0" animBg="1"/>
      <p:bldP spid="16412" grpId="1" animBg="1"/>
      <p:bldP spid="16413" grpId="0" animBg="1"/>
      <p:bldP spid="16413" grpId="1" animBg="1"/>
      <p:bldP spid="16414" grpId="0" animBg="1"/>
      <p:bldP spid="1641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12" name="Oval 116"/>
          <p:cNvSpPr>
            <a:spLocks noChangeArrowheads="1"/>
          </p:cNvSpPr>
          <p:nvPr/>
        </p:nvSpPr>
        <p:spPr bwMode="auto">
          <a:xfrm>
            <a:off x="1981200" y="4800600"/>
            <a:ext cx="1981200" cy="19050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2" name="Oval 116"/>
          <p:cNvSpPr>
            <a:spLocks noChangeArrowheads="1"/>
          </p:cNvSpPr>
          <p:nvPr/>
        </p:nvSpPr>
        <p:spPr bwMode="auto">
          <a:xfrm>
            <a:off x="1981200" y="4800600"/>
            <a:ext cx="1981200" cy="19050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55411" name="Oval 115"/>
          <p:cNvSpPr>
            <a:spLocks noChangeArrowheads="1"/>
          </p:cNvSpPr>
          <p:nvPr/>
        </p:nvSpPr>
        <p:spPr bwMode="auto">
          <a:xfrm>
            <a:off x="1828800" y="2800350"/>
            <a:ext cx="2133600" cy="192405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4" name="Oval 115"/>
          <p:cNvSpPr>
            <a:spLocks noChangeArrowheads="1"/>
          </p:cNvSpPr>
          <p:nvPr/>
        </p:nvSpPr>
        <p:spPr bwMode="auto">
          <a:xfrm>
            <a:off x="1828800" y="2819400"/>
            <a:ext cx="2133600" cy="192405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2057400" y="2908300"/>
            <a:ext cx="1885950" cy="1358900"/>
            <a:chOff x="4368" y="1944"/>
            <a:chExt cx="1188" cy="856"/>
          </a:xfrm>
        </p:grpSpPr>
        <p:sp>
          <p:nvSpPr>
            <p:cNvPr id="12343" name="Line 24"/>
            <p:cNvSpPr>
              <a:spLocks noChangeShapeType="1"/>
            </p:cNvSpPr>
            <p:nvPr/>
          </p:nvSpPr>
          <p:spPr bwMode="auto">
            <a:xfrm>
              <a:off x="4865" y="2605"/>
              <a:ext cx="634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4" name="Line 25"/>
            <p:cNvSpPr>
              <a:spLocks noChangeShapeType="1"/>
            </p:cNvSpPr>
            <p:nvPr/>
          </p:nvSpPr>
          <p:spPr bwMode="auto">
            <a:xfrm flipH="1" flipV="1">
              <a:off x="4517" y="2064"/>
              <a:ext cx="348" cy="541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5" name="Text Box 26"/>
            <p:cNvSpPr txBox="1">
              <a:spLocks noChangeArrowheads="1"/>
            </p:cNvSpPr>
            <p:nvPr/>
          </p:nvSpPr>
          <p:spPr bwMode="auto">
            <a:xfrm>
              <a:off x="4722" y="2569"/>
              <a:ext cx="12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800" b="1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12346" name="Text Box 27"/>
            <p:cNvSpPr txBox="1">
              <a:spLocks noChangeArrowheads="1"/>
            </p:cNvSpPr>
            <p:nvPr/>
          </p:nvSpPr>
          <p:spPr bwMode="auto">
            <a:xfrm>
              <a:off x="4368" y="2005"/>
              <a:ext cx="1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400" b="1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2347" name="Text Box 28"/>
            <p:cNvSpPr txBox="1">
              <a:spLocks noChangeArrowheads="1"/>
            </p:cNvSpPr>
            <p:nvPr/>
          </p:nvSpPr>
          <p:spPr bwMode="auto">
            <a:xfrm>
              <a:off x="5408" y="2567"/>
              <a:ext cx="1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400" b="1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12348" name="Line 29"/>
            <p:cNvSpPr>
              <a:spLocks noChangeShapeType="1"/>
            </p:cNvSpPr>
            <p:nvPr/>
          </p:nvSpPr>
          <p:spPr bwMode="auto">
            <a:xfrm flipV="1">
              <a:off x="4866" y="2037"/>
              <a:ext cx="121" cy="572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49" name="Arc 30"/>
            <p:cNvSpPr>
              <a:spLocks/>
            </p:cNvSpPr>
            <p:nvPr/>
          </p:nvSpPr>
          <p:spPr bwMode="auto">
            <a:xfrm>
              <a:off x="4881" y="2547"/>
              <a:ext cx="39" cy="5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50" name="Text Box 31"/>
            <p:cNvSpPr txBox="1">
              <a:spLocks noChangeArrowheads="1"/>
            </p:cNvSpPr>
            <p:nvPr/>
          </p:nvSpPr>
          <p:spPr bwMode="auto">
            <a:xfrm>
              <a:off x="4824" y="1944"/>
              <a:ext cx="148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.VnArial" panose="020B7200000000000000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.VnArial" panose="020B7200000000000000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.VnArial" panose="020B7200000000000000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.VnArial" panose="020B7200000000000000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sz="1400" b="1">
                  <a:solidFill>
                    <a:srgbClr val="0000FF"/>
                  </a:solidFill>
                  <a:latin typeface=".VnAvant" panose="020B7200000000000000" pitchFamily="34" charset="0"/>
                  <a:cs typeface="Arial" panose="020B0604020202020204" pitchFamily="34" charset="0"/>
                </a:rPr>
                <a:t>b</a:t>
              </a:r>
            </a:p>
          </p:txBody>
        </p:sp>
        <p:grpSp>
          <p:nvGrpSpPr>
            <p:cNvPr id="12351" name="Group 32"/>
            <p:cNvGrpSpPr>
              <a:grpSpLocks/>
            </p:cNvGrpSpPr>
            <p:nvPr/>
          </p:nvGrpSpPr>
          <p:grpSpPr bwMode="auto">
            <a:xfrm>
              <a:off x="4794" y="2489"/>
              <a:ext cx="96" cy="38"/>
              <a:chOff x="2719" y="1274"/>
              <a:chExt cx="231" cy="94"/>
            </a:xfrm>
          </p:grpSpPr>
          <p:sp>
            <p:nvSpPr>
              <p:cNvPr id="12352" name="Arc 33"/>
              <p:cNvSpPr>
                <a:spLocks/>
              </p:cNvSpPr>
              <p:nvPr/>
            </p:nvSpPr>
            <p:spPr bwMode="auto">
              <a:xfrm rot="-1364308">
                <a:off x="2748" y="1320"/>
                <a:ext cx="192" cy="48"/>
              </a:xfrm>
              <a:custGeom>
                <a:avLst/>
                <a:gdLst>
                  <a:gd name="T0" fmla="*/ 0 w 21600"/>
                  <a:gd name="T1" fmla="*/ 0 h 21600"/>
                  <a:gd name="T2" fmla="*/ 2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53" name="Arc 34"/>
              <p:cNvSpPr>
                <a:spLocks/>
              </p:cNvSpPr>
              <p:nvPr/>
            </p:nvSpPr>
            <p:spPr bwMode="auto">
              <a:xfrm rot="-1364308">
                <a:off x="2719" y="1274"/>
                <a:ext cx="231" cy="48"/>
              </a:xfrm>
              <a:custGeom>
                <a:avLst/>
                <a:gdLst>
                  <a:gd name="T0" fmla="*/ 0 w 25966"/>
                  <a:gd name="T1" fmla="*/ 0 h 21600"/>
                  <a:gd name="T2" fmla="*/ 2 w 25966"/>
                  <a:gd name="T3" fmla="*/ 0 h 21600"/>
                  <a:gd name="T4" fmla="*/ 0 w 2596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5966"/>
                  <a:gd name="T10" fmla="*/ 0 h 21600"/>
                  <a:gd name="T11" fmla="*/ 25966 w 2596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966" h="21600" fill="none" extrusionOk="0">
                    <a:moveTo>
                      <a:pt x="-1" y="921"/>
                    </a:moveTo>
                    <a:cubicBezTo>
                      <a:pt x="2024" y="310"/>
                      <a:pt x="4127" y="-1"/>
                      <a:pt x="6242" y="0"/>
                    </a:cubicBezTo>
                    <a:cubicBezTo>
                      <a:pt x="14765" y="0"/>
                      <a:pt x="22492" y="5012"/>
                      <a:pt x="25966" y="12795"/>
                    </a:cubicBezTo>
                  </a:path>
                  <a:path w="25966" h="21600" stroke="0" extrusionOk="0">
                    <a:moveTo>
                      <a:pt x="-1" y="921"/>
                    </a:moveTo>
                    <a:cubicBezTo>
                      <a:pt x="2024" y="310"/>
                      <a:pt x="4127" y="-1"/>
                      <a:pt x="6242" y="0"/>
                    </a:cubicBezTo>
                    <a:cubicBezTo>
                      <a:pt x="14765" y="0"/>
                      <a:pt x="22492" y="5012"/>
                      <a:pt x="25966" y="12795"/>
                    </a:cubicBezTo>
                    <a:lnTo>
                      <a:pt x="6242" y="21600"/>
                    </a:lnTo>
                    <a:lnTo>
                      <a:pt x="-1" y="921"/>
                    </a:lnTo>
                    <a:close/>
                  </a:path>
                </a:pathLst>
              </a:custGeom>
              <a:noFill/>
              <a:ln w="19050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5410" name="Oval 114"/>
          <p:cNvSpPr>
            <a:spLocks noChangeArrowheads="1"/>
          </p:cNvSpPr>
          <p:nvPr/>
        </p:nvSpPr>
        <p:spPr bwMode="auto">
          <a:xfrm>
            <a:off x="1905000" y="762000"/>
            <a:ext cx="2133600" cy="19812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9071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7" name="Oval 114"/>
          <p:cNvSpPr>
            <a:spLocks noChangeArrowheads="1"/>
          </p:cNvSpPr>
          <p:nvPr/>
        </p:nvSpPr>
        <p:spPr bwMode="auto">
          <a:xfrm>
            <a:off x="1905000" y="762000"/>
            <a:ext cx="2133600" cy="1981200"/>
          </a:xfrm>
          <a:prstGeom prst="ellipse">
            <a:avLst/>
          </a:prstGeom>
          <a:solidFill>
            <a:srgbClr val="FFFF00"/>
          </a:solidFill>
          <a:ln w="57150" algn="ctr">
            <a:solidFill>
              <a:srgbClr val="F90718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4724400" y="3352800"/>
            <a:ext cx="5181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  <a:cs typeface="Arial" panose="020B0604020202020204" pitchFamily="34" charset="0"/>
              </a:rPr>
              <a:t>0b là tia phân giác của góc</a:t>
            </a:r>
            <a:r>
              <a:rPr lang="en-US" sz="280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a0c</a:t>
            </a:r>
            <a:r>
              <a:rPr lang="en-US" sz="28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5308" name="Text Box 12"/>
          <p:cNvSpPr txBox="1">
            <a:spLocks noChangeArrowheads="1"/>
          </p:cNvSpPr>
          <p:nvPr/>
        </p:nvSpPr>
        <p:spPr bwMode="auto">
          <a:xfrm>
            <a:off x="1905000" y="762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*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Cac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hay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315" name="Text Box 19"/>
          <p:cNvSpPr txBox="1">
            <a:spLocks noChangeArrowheads="1"/>
          </p:cNvSpPr>
          <p:nvPr/>
        </p:nvSpPr>
        <p:spPr bwMode="auto">
          <a:xfrm>
            <a:off x="2381250" y="2209800"/>
            <a:ext cx="6667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p</a:t>
            </a:r>
          </a:p>
        </p:txBody>
      </p:sp>
      <p:sp>
        <p:nvSpPr>
          <p:cNvPr id="55331" name="Line 35"/>
          <p:cNvSpPr>
            <a:spLocks noChangeShapeType="1"/>
          </p:cNvSpPr>
          <p:nvPr/>
        </p:nvSpPr>
        <p:spPr bwMode="auto">
          <a:xfrm>
            <a:off x="2982914" y="5759450"/>
            <a:ext cx="808037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2" name="Line 36"/>
          <p:cNvSpPr>
            <a:spLocks noChangeShapeType="1"/>
          </p:cNvSpPr>
          <p:nvPr/>
        </p:nvSpPr>
        <p:spPr bwMode="auto">
          <a:xfrm>
            <a:off x="2571751" y="5224463"/>
            <a:ext cx="417513" cy="544512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33" name="Line 37"/>
          <p:cNvSpPr>
            <a:spLocks noChangeShapeType="1"/>
          </p:cNvSpPr>
          <p:nvPr/>
        </p:nvSpPr>
        <p:spPr bwMode="auto">
          <a:xfrm flipH="1">
            <a:off x="2571751" y="5768976"/>
            <a:ext cx="417513" cy="51752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2933700" y="5661026"/>
            <a:ext cx="171450" cy="98425"/>
            <a:chOff x="1872" y="2906"/>
            <a:chExt cx="336" cy="166"/>
          </a:xfrm>
        </p:grpSpPr>
        <p:sp>
          <p:nvSpPr>
            <p:cNvPr id="12341" name="Arc 39"/>
            <p:cNvSpPr>
              <a:spLocks/>
            </p:cNvSpPr>
            <p:nvPr/>
          </p:nvSpPr>
          <p:spPr bwMode="auto">
            <a:xfrm>
              <a:off x="1872" y="2928"/>
              <a:ext cx="336" cy="144"/>
            </a:xfrm>
            <a:custGeom>
              <a:avLst/>
              <a:gdLst>
                <a:gd name="T0" fmla="*/ 0 w 21600"/>
                <a:gd name="T1" fmla="*/ 0 h 21600"/>
                <a:gd name="T2" fmla="*/ 5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42" name="Line 40"/>
            <p:cNvSpPr>
              <a:spLocks noChangeShapeType="1"/>
            </p:cNvSpPr>
            <p:nvPr/>
          </p:nvSpPr>
          <p:spPr bwMode="auto">
            <a:xfrm>
              <a:off x="2064" y="2906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41"/>
          <p:cNvGrpSpPr>
            <a:grpSpLocks/>
          </p:cNvGrpSpPr>
          <p:nvPr/>
        </p:nvGrpSpPr>
        <p:grpSpPr bwMode="auto">
          <a:xfrm>
            <a:off x="2916238" y="5743575"/>
            <a:ext cx="188912" cy="127000"/>
            <a:chOff x="1874" y="3024"/>
            <a:chExt cx="430" cy="231"/>
          </a:xfrm>
        </p:grpSpPr>
        <p:sp>
          <p:nvSpPr>
            <p:cNvPr id="12339" name="Arc 42"/>
            <p:cNvSpPr>
              <a:spLocks/>
            </p:cNvSpPr>
            <p:nvPr/>
          </p:nvSpPr>
          <p:spPr bwMode="auto">
            <a:xfrm flipV="1">
              <a:off x="1874" y="3024"/>
              <a:ext cx="430" cy="201"/>
            </a:xfrm>
            <a:custGeom>
              <a:avLst/>
              <a:gdLst>
                <a:gd name="T0" fmla="*/ 0 w 25744"/>
                <a:gd name="T1" fmla="*/ 0 h 21600"/>
                <a:gd name="T2" fmla="*/ 7 w 25744"/>
                <a:gd name="T3" fmla="*/ 1 h 21600"/>
                <a:gd name="T4" fmla="*/ 1 w 25744"/>
                <a:gd name="T5" fmla="*/ 2 h 21600"/>
                <a:gd name="T6" fmla="*/ 0 60000 65536"/>
                <a:gd name="T7" fmla="*/ 0 60000 65536"/>
                <a:gd name="T8" fmla="*/ 0 60000 65536"/>
                <a:gd name="T9" fmla="*/ 0 w 25744"/>
                <a:gd name="T10" fmla="*/ 0 h 21600"/>
                <a:gd name="T11" fmla="*/ 25744 w 2574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44" h="21600" fill="none" extrusionOk="0">
                  <a:moveTo>
                    <a:pt x="0" y="562"/>
                  </a:moveTo>
                  <a:cubicBezTo>
                    <a:pt x="1605" y="188"/>
                    <a:pt x="3247" y="-1"/>
                    <a:pt x="4896" y="0"/>
                  </a:cubicBezTo>
                  <a:cubicBezTo>
                    <a:pt x="14649" y="0"/>
                    <a:pt x="23192" y="6535"/>
                    <a:pt x="25743" y="15949"/>
                  </a:cubicBezTo>
                </a:path>
                <a:path w="25744" h="21600" stroke="0" extrusionOk="0">
                  <a:moveTo>
                    <a:pt x="0" y="562"/>
                  </a:moveTo>
                  <a:cubicBezTo>
                    <a:pt x="1605" y="188"/>
                    <a:pt x="3247" y="-1"/>
                    <a:pt x="4896" y="0"/>
                  </a:cubicBezTo>
                  <a:cubicBezTo>
                    <a:pt x="14649" y="0"/>
                    <a:pt x="23192" y="6535"/>
                    <a:pt x="25743" y="15949"/>
                  </a:cubicBezTo>
                  <a:lnTo>
                    <a:pt x="4896" y="21600"/>
                  </a:lnTo>
                  <a:lnTo>
                    <a:pt x="0" y="562"/>
                  </a:lnTo>
                  <a:close/>
                </a:path>
              </a:pathLst>
            </a:cu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wrap="none" anchor="ctr"/>
            <a:lstStyle/>
            <a:p>
              <a:endParaRPr lang="en-US"/>
            </a:p>
          </p:txBody>
        </p:sp>
        <p:sp>
          <p:nvSpPr>
            <p:cNvPr id="12340" name="Line 43"/>
            <p:cNvSpPr>
              <a:spLocks noChangeShapeType="1"/>
            </p:cNvSpPr>
            <p:nvPr/>
          </p:nvSpPr>
          <p:spPr bwMode="auto">
            <a:xfrm>
              <a:off x="2112" y="3159"/>
              <a:ext cx="0" cy="96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aphicFrame>
        <p:nvGraphicFramePr>
          <p:cNvPr id="55340" name="Object 44"/>
          <p:cNvGraphicFramePr>
            <a:graphicFrameLocks noChangeAspect="1"/>
          </p:cNvGraphicFramePr>
          <p:nvPr/>
        </p:nvGraphicFramePr>
        <p:xfrm>
          <a:off x="2654301" y="5319713"/>
          <a:ext cx="53975" cy="6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49" name="Equation" r:id="rId5" imgW="114102" imgH="126780" progId="Equation.DSMT4">
                  <p:embed/>
                </p:oleObj>
              </mc:Choice>
              <mc:Fallback>
                <p:oleObj name="Equation" r:id="rId5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01" y="5319713"/>
                        <a:ext cx="53975" cy="6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1" name="Object 45"/>
          <p:cNvGraphicFramePr>
            <a:graphicFrameLocks noChangeAspect="1"/>
          </p:cNvGraphicFramePr>
          <p:nvPr/>
        </p:nvGraphicFramePr>
        <p:xfrm>
          <a:off x="2643189" y="6132513"/>
          <a:ext cx="53975" cy="6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0" name="Equation" r:id="rId7" imgW="114102" imgH="126780" progId="Equation.DSMT4">
                  <p:embed/>
                </p:oleObj>
              </mc:Choice>
              <mc:Fallback>
                <p:oleObj name="Equation" r:id="rId7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3189" y="6132513"/>
                        <a:ext cx="53975" cy="6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42" name="Object 46"/>
          <p:cNvGraphicFramePr>
            <a:graphicFrameLocks noChangeAspect="1"/>
          </p:cNvGraphicFramePr>
          <p:nvPr/>
        </p:nvGraphicFramePr>
        <p:xfrm>
          <a:off x="3589339" y="5732463"/>
          <a:ext cx="53975" cy="6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1" name="Equation" r:id="rId9" imgW="114102" imgH="126780" progId="Equation.DSMT4">
                  <p:embed/>
                </p:oleObj>
              </mc:Choice>
              <mc:Fallback>
                <p:oleObj name="Equation" r:id="rId9" imgW="114102" imgH="1267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9339" y="5732463"/>
                        <a:ext cx="53975" cy="6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43" name="Text Box 47"/>
          <p:cNvSpPr txBox="1">
            <a:spLocks noChangeArrowheads="1"/>
          </p:cNvSpPr>
          <p:nvPr/>
        </p:nvSpPr>
        <p:spPr bwMode="auto">
          <a:xfrm>
            <a:off x="2609850" y="5105400"/>
            <a:ext cx="20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5344" name="Text Box 48"/>
          <p:cNvSpPr txBox="1">
            <a:spLocks noChangeArrowheads="1"/>
          </p:cNvSpPr>
          <p:nvPr/>
        </p:nvSpPr>
        <p:spPr bwMode="auto">
          <a:xfrm>
            <a:off x="3486150" y="5791200"/>
            <a:ext cx="20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E</a:t>
            </a:r>
          </a:p>
        </p:txBody>
      </p:sp>
      <p:sp>
        <p:nvSpPr>
          <p:cNvPr id="55345" name="Text Box 49"/>
          <p:cNvSpPr txBox="1">
            <a:spLocks noChangeArrowheads="1"/>
          </p:cNvSpPr>
          <p:nvPr/>
        </p:nvSpPr>
        <p:spPr bwMode="auto">
          <a:xfrm>
            <a:off x="2724150" y="5610225"/>
            <a:ext cx="203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346" name="Text Box 50"/>
          <p:cNvSpPr txBox="1">
            <a:spLocks noChangeArrowheads="1"/>
          </p:cNvSpPr>
          <p:nvPr/>
        </p:nvSpPr>
        <p:spPr bwMode="auto">
          <a:xfrm>
            <a:off x="2743200" y="6162675"/>
            <a:ext cx="2047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55366" name="Rectangle 70"/>
          <p:cNvSpPr>
            <a:spLocks noChangeArrowheads="1"/>
          </p:cNvSpPr>
          <p:nvPr/>
        </p:nvSpPr>
        <p:spPr bwMode="auto">
          <a:xfrm>
            <a:off x="4114800" y="3390900"/>
            <a:ext cx="457200" cy="4572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cs typeface="Arial" panose="020B0604020202020204" pitchFamily="34" charset="0"/>
              </a:rPr>
              <a:t>H2</a:t>
            </a:r>
          </a:p>
        </p:txBody>
      </p:sp>
      <p:sp>
        <p:nvSpPr>
          <p:cNvPr id="55367" name="Rectangle 71"/>
          <p:cNvSpPr>
            <a:spLocks noChangeArrowheads="1"/>
          </p:cNvSpPr>
          <p:nvPr/>
        </p:nvSpPr>
        <p:spPr bwMode="auto">
          <a:xfrm>
            <a:off x="4114800" y="5410200"/>
            <a:ext cx="457200" cy="4572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cs typeface="Arial" panose="020B0604020202020204" pitchFamily="34" charset="0"/>
              </a:rPr>
              <a:t>H3</a:t>
            </a:r>
          </a:p>
        </p:txBody>
      </p:sp>
      <p:sp>
        <p:nvSpPr>
          <p:cNvPr id="55379" name="Oval 83"/>
          <p:cNvSpPr>
            <a:spLocks noChangeArrowheads="1"/>
          </p:cNvSpPr>
          <p:nvPr/>
        </p:nvSpPr>
        <p:spPr bwMode="auto">
          <a:xfrm>
            <a:off x="9753600" y="3429000"/>
            <a:ext cx="457200" cy="457200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407" name="Text Box 111"/>
          <p:cNvSpPr txBox="1">
            <a:spLocks noChangeArrowheads="1"/>
          </p:cNvSpPr>
          <p:nvPr/>
        </p:nvSpPr>
        <p:spPr bwMode="auto">
          <a:xfrm>
            <a:off x="4876800" y="5410201"/>
            <a:ext cx="51054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.VnTime" panose="020B7200000000000000" pitchFamily="34" charset="0"/>
                <a:cs typeface="Arial" panose="020B0604020202020204" pitchFamily="34" charset="0"/>
              </a:rPr>
              <a:t>0E lµ tia ph©n gi¸c cña</a:t>
            </a:r>
            <a:r>
              <a:rPr lang="en-US" sz="2800" b="1"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800">
                <a:latin typeface="Times New Roman" panose="02020603050405020304" pitchFamily="18" charset="0"/>
                <a:cs typeface="Arial" panose="020B0604020202020204" pitchFamily="34" charset="0"/>
              </a:rPr>
              <a:t>góc</a:t>
            </a:r>
            <a:r>
              <a:rPr lang="en-US" sz="28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</a:t>
            </a:r>
            <a:r>
              <a:rPr lang="en-US" sz="2400" b="1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C0D</a:t>
            </a:r>
          </a:p>
        </p:txBody>
      </p:sp>
      <p:sp>
        <p:nvSpPr>
          <p:cNvPr id="55409" name="Oval 113"/>
          <p:cNvSpPr>
            <a:spLocks noChangeArrowheads="1"/>
          </p:cNvSpPr>
          <p:nvPr/>
        </p:nvSpPr>
        <p:spPr bwMode="auto">
          <a:xfrm>
            <a:off x="9829800" y="5410200"/>
            <a:ext cx="457200" cy="457200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55420" name="Oval 124"/>
          <p:cNvSpPr>
            <a:spLocks noChangeArrowheads="1"/>
          </p:cNvSpPr>
          <p:nvPr/>
        </p:nvSpPr>
        <p:spPr bwMode="auto">
          <a:xfrm>
            <a:off x="1600200" y="304800"/>
            <a:ext cx="1371600" cy="533400"/>
          </a:xfrm>
          <a:prstGeom prst="ellipse">
            <a:avLst/>
          </a:prstGeom>
          <a:solidFill>
            <a:srgbClr val="FFFF99"/>
          </a:solidFill>
          <a:ln w="28575" algn="ctr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18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Nhan</a:t>
            </a:r>
            <a:r>
              <a:rPr lang="en-US" sz="1800" b="1" dirty="0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 </a:t>
            </a:r>
            <a:r>
              <a:rPr lang="en-US" sz="1800" b="1" dirty="0" err="1">
                <a:solidFill>
                  <a:srgbClr val="0000CC"/>
                </a:solidFill>
                <a:latin typeface="VNI-Times" pitchFamily="2" charset="0"/>
                <a:cs typeface="Arial" panose="020B0604020202020204" pitchFamily="34" charset="0"/>
              </a:rPr>
              <a:t>biet</a:t>
            </a:r>
            <a:endParaRPr lang="en-US" sz="1800" b="1" dirty="0">
              <a:solidFill>
                <a:srgbClr val="0000CC"/>
              </a:solidFill>
              <a:latin typeface="VNI-Times" pitchFamily="2" charset="0"/>
              <a:cs typeface="Arial" panose="020B0604020202020204" pitchFamily="34" charset="0"/>
            </a:endParaRPr>
          </a:p>
        </p:txBody>
      </p:sp>
      <p:sp>
        <p:nvSpPr>
          <p:cNvPr id="1093" name="Text Box 69"/>
          <p:cNvSpPr txBox="1">
            <a:spLocks noChangeArrowheads="1"/>
          </p:cNvSpPr>
          <p:nvPr/>
        </p:nvSpPr>
        <p:spPr bwMode="auto">
          <a:xfrm>
            <a:off x="4724400" y="1401763"/>
            <a:ext cx="51054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imes New Roman" panose="02020603050405020304" pitchFamily="18" charset="0"/>
              </a:rPr>
              <a:t>0n là tia phân giác của góc  </a:t>
            </a:r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m0p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55314" name="Text Box 18"/>
          <p:cNvSpPr txBox="1">
            <a:spLocks noChangeArrowheads="1"/>
          </p:cNvSpPr>
          <p:nvPr/>
        </p:nvSpPr>
        <p:spPr bwMode="auto">
          <a:xfrm>
            <a:off x="2362200" y="1339850"/>
            <a:ext cx="304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55316" name="Text Box 20"/>
          <p:cNvSpPr txBox="1">
            <a:spLocks noChangeArrowheads="1"/>
          </p:cNvSpPr>
          <p:nvPr/>
        </p:nvSpPr>
        <p:spPr bwMode="auto">
          <a:xfrm rot="1784097">
            <a:off x="2682875" y="1674813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4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45</a:t>
            </a:r>
            <a:r>
              <a:rPr lang="en-US" sz="1400" b="1" baseline="30000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0</a:t>
            </a:r>
            <a:endParaRPr lang="en-US" sz="1400" b="1">
              <a:solidFill>
                <a:srgbClr val="0000FF"/>
              </a:solidFill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5365" name="Rectangle 69"/>
          <p:cNvSpPr>
            <a:spLocks noChangeArrowheads="1"/>
          </p:cNvSpPr>
          <p:nvPr/>
        </p:nvSpPr>
        <p:spPr bwMode="auto">
          <a:xfrm>
            <a:off x="4191000" y="1524000"/>
            <a:ext cx="457200" cy="457200"/>
          </a:xfrm>
          <a:prstGeom prst="rect">
            <a:avLst/>
          </a:prstGeom>
          <a:noFill/>
          <a:ln w="57150" algn="ctr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200" b="1">
                <a:cs typeface="Arial" panose="020B0604020202020204" pitchFamily="34" charset="0"/>
              </a:rPr>
              <a:t>H1</a:t>
            </a:r>
          </a:p>
        </p:txBody>
      </p:sp>
      <p:sp>
        <p:nvSpPr>
          <p:cNvPr id="55309" name="Line 13"/>
          <p:cNvSpPr>
            <a:spLocks noChangeShapeType="1"/>
          </p:cNvSpPr>
          <p:nvPr/>
        </p:nvSpPr>
        <p:spPr bwMode="auto">
          <a:xfrm rot="5400000">
            <a:off x="3216275" y="977900"/>
            <a:ext cx="0" cy="94615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0" name="Line 14"/>
          <p:cNvSpPr>
            <a:spLocks noChangeShapeType="1"/>
          </p:cNvSpPr>
          <p:nvPr/>
        </p:nvSpPr>
        <p:spPr bwMode="auto">
          <a:xfrm rot="5400000">
            <a:off x="2143919" y="2058194"/>
            <a:ext cx="121443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Line 15"/>
          <p:cNvSpPr>
            <a:spLocks noChangeShapeType="1"/>
          </p:cNvSpPr>
          <p:nvPr/>
        </p:nvSpPr>
        <p:spPr bwMode="auto">
          <a:xfrm rot="5400000" flipV="1">
            <a:off x="2722563" y="1477963"/>
            <a:ext cx="830263" cy="776288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Rectangle 16"/>
          <p:cNvSpPr>
            <a:spLocks noChangeArrowheads="1"/>
          </p:cNvSpPr>
          <p:nvPr/>
        </p:nvSpPr>
        <p:spPr bwMode="auto">
          <a:xfrm rot="5400000">
            <a:off x="2756695" y="1445420"/>
            <a:ext cx="74613" cy="857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sz="2400"/>
          </a:p>
        </p:txBody>
      </p:sp>
      <p:sp>
        <p:nvSpPr>
          <p:cNvPr id="55313" name="Arc 17"/>
          <p:cNvSpPr>
            <a:spLocks/>
          </p:cNvSpPr>
          <p:nvPr/>
        </p:nvSpPr>
        <p:spPr bwMode="auto">
          <a:xfrm rot="5400000">
            <a:off x="2775744" y="1520032"/>
            <a:ext cx="36513" cy="171450"/>
          </a:xfrm>
          <a:custGeom>
            <a:avLst/>
            <a:gdLst>
              <a:gd name="T0" fmla="*/ 0 w 20943"/>
              <a:gd name="T1" fmla="*/ 0 h 21600"/>
              <a:gd name="T2" fmla="*/ 63658 w 20943"/>
              <a:gd name="T3" fmla="*/ 1027716 h 21600"/>
              <a:gd name="T4" fmla="*/ 0 w 20943"/>
              <a:gd name="T5" fmla="*/ 1360884 h 21600"/>
              <a:gd name="T6" fmla="*/ 0 60000 65536"/>
              <a:gd name="T7" fmla="*/ 0 60000 65536"/>
              <a:gd name="T8" fmla="*/ 0 60000 65536"/>
              <a:gd name="T9" fmla="*/ 0 w 20943"/>
              <a:gd name="T10" fmla="*/ 0 h 21600"/>
              <a:gd name="T11" fmla="*/ 20943 w 2094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943" h="21600" fill="none" extrusionOk="0">
                <a:moveTo>
                  <a:pt x="-1" y="0"/>
                </a:moveTo>
                <a:cubicBezTo>
                  <a:pt x="9892" y="0"/>
                  <a:pt x="18520" y="6720"/>
                  <a:pt x="20942" y="16312"/>
                </a:cubicBezTo>
              </a:path>
              <a:path w="20943" h="21600" stroke="0" extrusionOk="0">
                <a:moveTo>
                  <a:pt x="-1" y="0"/>
                </a:moveTo>
                <a:cubicBezTo>
                  <a:pt x="9892" y="0"/>
                  <a:pt x="18520" y="6720"/>
                  <a:pt x="20942" y="16312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vert="eaVert" wrap="none" anchor="ctr"/>
          <a:lstStyle/>
          <a:p>
            <a:endParaRPr lang="en-US"/>
          </a:p>
        </p:txBody>
      </p:sp>
      <p:sp>
        <p:nvSpPr>
          <p:cNvPr id="55317" name="Text Box 21"/>
          <p:cNvSpPr txBox="1">
            <a:spLocks noChangeArrowheads="1"/>
          </p:cNvSpPr>
          <p:nvPr/>
        </p:nvSpPr>
        <p:spPr bwMode="auto">
          <a:xfrm>
            <a:off x="3492501" y="1995488"/>
            <a:ext cx="48101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55318" name="Text Box 22"/>
          <p:cNvSpPr txBox="1">
            <a:spLocks noChangeArrowheads="1"/>
          </p:cNvSpPr>
          <p:nvPr/>
        </p:nvSpPr>
        <p:spPr bwMode="auto">
          <a:xfrm>
            <a:off x="3525839" y="1143000"/>
            <a:ext cx="4524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600" b="1">
                <a:solidFill>
                  <a:srgbClr val="0000FF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m</a:t>
            </a:r>
          </a:p>
        </p:txBody>
      </p:sp>
      <p:sp>
        <p:nvSpPr>
          <p:cNvPr id="8" name="Oval 113"/>
          <p:cNvSpPr>
            <a:spLocks noChangeArrowheads="1"/>
          </p:cNvSpPr>
          <p:nvPr/>
        </p:nvSpPr>
        <p:spPr bwMode="auto">
          <a:xfrm>
            <a:off x="9677400" y="1524000"/>
            <a:ext cx="457200" cy="457200"/>
          </a:xfrm>
          <a:prstGeom prst="ellipse">
            <a:avLst/>
          </a:prstGeom>
          <a:solidFill>
            <a:srgbClr val="FFFF66"/>
          </a:solidFill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.VnArial" panose="020B7200000000000000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.VnArial" panose="020B7200000000000000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.VnArial" panose="020B7200000000000000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.VnArial" panose="020B7200000000000000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 b="1">
                <a:solidFill>
                  <a:srgbClr val="0000CC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Đ</a:t>
            </a:r>
          </a:p>
        </p:txBody>
      </p:sp>
      <p:grpSp>
        <p:nvGrpSpPr>
          <p:cNvPr id="9" name="Group 35"/>
          <p:cNvGrpSpPr>
            <a:grpSpLocks/>
          </p:cNvGrpSpPr>
          <p:nvPr/>
        </p:nvGrpSpPr>
        <p:grpSpPr bwMode="auto">
          <a:xfrm>
            <a:off x="8839200" y="3429000"/>
            <a:ext cx="609600" cy="107950"/>
            <a:chOff x="408" y="2954"/>
            <a:chExt cx="612" cy="204"/>
          </a:xfrm>
        </p:grpSpPr>
        <p:sp>
          <p:nvSpPr>
            <p:cNvPr id="12337" name="Line 36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8" name="Line 37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35"/>
          <p:cNvGrpSpPr>
            <a:grpSpLocks/>
          </p:cNvGrpSpPr>
          <p:nvPr/>
        </p:nvGrpSpPr>
        <p:grpSpPr bwMode="auto">
          <a:xfrm>
            <a:off x="8763000" y="1492250"/>
            <a:ext cx="609600" cy="107950"/>
            <a:chOff x="408" y="2954"/>
            <a:chExt cx="612" cy="204"/>
          </a:xfrm>
        </p:grpSpPr>
        <p:sp>
          <p:nvSpPr>
            <p:cNvPr id="12335" name="Line 36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6" name="Line 37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35"/>
          <p:cNvGrpSpPr>
            <a:grpSpLocks/>
          </p:cNvGrpSpPr>
          <p:nvPr/>
        </p:nvGrpSpPr>
        <p:grpSpPr bwMode="auto">
          <a:xfrm>
            <a:off x="8915400" y="5410200"/>
            <a:ext cx="609600" cy="107950"/>
            <a:chOff x="408" y="2954"/>
            <a:chExt cx="612" cy="204"/>
          </a:xfrm>
        </p:grpSpPr>
        <p:sp>
          <p:nvSpPr>
            <p:cNvPr id="12333" name="Line 36"/>
            <p:cNvSpPr>
              <a:spLocks noChangeShapeType="1"/>
            </p:cNvSpPr>
            <p:nvPr/>
          </p:nvSpPr>
          <p:spPr bwMode="auto">
            <a:xfrm flipV="1">
              <a:off x="408" y="2954"/>
              <a:ext cx="317" cy="18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34" name="Line 37"/>
            <p:cNvSpPr>
              <a:spLocks noChangeShapeType="1"/>
            </p:cNvSpPr>
            <p:nvPr/>
          </p:nvSpPr>
          <p:spPr bwMode="auto">
            <a:xfrm>
              <a:off x="725" y="2954"/>
              <a:ext cx="295" cy="20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923628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5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5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5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5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5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5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5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5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5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5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5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5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5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55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5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53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5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5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5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5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5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5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5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5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 nodeType="clickPar">
                      <p:stCondLst>
                        <p:cond delay="indefinite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 nodeType="clickPar">
                      <p:stCondLst>
                        <p:cond delay="indefinite"/>
                      </p:stCondLst>
                      <p:childTnLst>
                        <p:par>
                          <p:cTn id="1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55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5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412" grpId="0" animBg="1"/>
      <p:bldP spid="2" grpId="0" animBg="1"/>
      <p:bldP spid="55411" grpId="0" animBg="1"/>
      <p:bldP spid="4" grpId="0" animBg="1"/>
      <p:bldP spid="55410" grpId="0" animBg="1"/>
      <p:bldP spid="7" grpId="0" animBg="1"/>
      <p:bldP spid="55304" grpId="0"/>
      <p:bldP spid="55308" grpId="0"/>
      <p:bldP spid="55315" grpId="0"/>
      <p:bldP spid="55331" grpId="0" animBg="1"/>
      <p:bldP spid="55332" grpId="0" animBg="1"/>
      <p:bldP spid="55333" grpId="0" animBg="1"/>
      <p:bldP spid="55343" grpId="0"/>
      <p:bldP spid="55344" grpId="0"/>
      <p:bldP spid="55345" grpId="0"/>
      <p:bldP spid="55346" grpId="0"/>
      <p:bldP spid="55366" grpId="0" animBg="1"/>
      <p:bldP spid="55367" grpId="0" animBg="1"/>
      <p:bldP spid="55379" grpId="0" animBg="1"/>
      <p:bldP spid="55407" grpId="0" animBg="1"/>
      <p:bldP spid="55409" grpId="0" animBg="1"/>
      <p:bldP spid="55420" grpId="0" animBg="1"/>
      <p:bldP spid="1093" grpId="0"/>
      <p:bldP spid="55314" grpId="0"/>
      <p:bldP spid="55316" grpId="0"/>
      <p:bldP spid="55365" grpId="0" animBg="1"/>
      <p:bldP spid="55309" grpId="0" animBg="1"/>
      <p:bldP spid="55310" grpId="0" animBg="1"/>
      <p:bldP spid="55311" grpId="0" animBg="1"/>
      <p:bldP spid="55312" grpId="0" animBg="1"/>
      <p:bldP spid="55313" grpId="0" animBg="1"/>
      <p:bldP spid="55317" grpId="0"/>
      <p:bldP spid="55318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52600" y="1524000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829" name="WordArt 5"/>
          <p:cNvSpPr>
            <a:spLocks noChangeArrowheads="1" noChangeShapeType="1" noTextEdit="1"/>
          </p:cNvSpPr>
          <p:nvPr/>
        </p:nvSpPr>
        <p:spPr bwMode="auto">
          <a:xfrm>
            <a:off x="12496800" y="5105400"/>
            <a:ext cx="2667000" cy="609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!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2209801" y="2743200"/>
            <a:ext cx="517525" cy="457200"/>
          </a:xfrm>
          <a:prstGeom prst="bevel">
            <a:avLst>
              <a:gd name="adj" fmla="val 12500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77831" name="AutoShape 7"/>
          <p:cNvSpPr>
            <a:spLocks noChangeArrowheads="1"/>
          </p:cNvSpPr>
          <p:nvPr/>
        </p:nvSpPr>
        <p:spPr bwMode="auto">
          <a:xfrm>
            <a:off x="2209800" y="4648200"/>
            <a:ext cx="533400" cy="457200"/>
          </a:xfrm>
          <a:prstGeom prst="bevel">
            <a:avLst>
              <a:gd name="adj" fmla="val 12500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7832" name="AutoShape 8"/>
          <p:cNvSpPr>
            <a:spLocks noChangeArrowheads="1"/>
          </p:cNvSpPr>
          <p:nvPr/>
        </p:nvSpPr>
        <p:spPr bwMode="auto">
          <a:xfrm>
            <a:off x="2209800" y="3276600"/>
            <a:ext cx="533400" cy="45720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77833" name="AutoShape 9"/>
          <p:cNvSpPr>
            <a:spLocks noChangeArrowheads="1"/>
          </p:cNvSpPr>
          <p:nvPr/>
        </p:nvSpPr>
        <p:spPr bwMode="auto">
          <a:xfrm>
            <a:off x="2209800" y="3962400"/>
            <a:ext cx="533400" cy="457200"/>
          </a:xfrm>
          <a:prstGeom prst="bevel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 rot="16200000">
            <a:off x="5827068" y="-780256"/>
            <a:ext cx="461665" cy="6781800"/>
          </a:xfrm>
          <a:prstGeom prst="rect">
            <a:avLst/>
          </a:prstGeom>
          <a:noFill/>
          <a:ln w="41275" algn="ctr">
            <a:solidFill>
              <a:srgbClr val="66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</a:rPr>
              <a:t>Rất tiếc ! a là đáp án sai .Hy vọng bạn sẽ cố gắng lên</a:t>
            </a:r>
          </a:p>
        </p:txBody>
      </p:sp>
      <p:sp>
        <p:nvSpPr>
          <p:cNvPr id="77835" name="Text Box 11"/>
          <p:cNvSpPr txBox="1">
            <a:spLocks noChangeArrowheads="1"/>
          </p:cNvSpPr>
          <p:nvPr/>
        </p:nvSpPr>
        <p:spPr bwMode="auto">
          <a:xfrm rot="16200000">
            <a:off x="4379268" y="2898775"/>
            <a:ext cx="461665" cy="5562600"/>
          </a:xfrm>
          <a:prstGeom prst="rect">
            <a:avLst/>
          </a:prstGeom>
          <a:noFill/>
          <a:ln w="38100" algn="ctr">
            <a:solidFill>
              <a:srgbClr val="00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 hô ! Bạn đã chọn c  là đáp án đúng</a:t>
            </a:r>
            <a:endParaRPr lang="en-US" sz="2400" b="1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836" name="Text Box 12"/>
          <p:cNvSpPr txBox="1">
            <a:spLocks noChangeArrowheads="1"/>
          </p:cNvSpPr>
          <p:nvPr/>
        </p:nvSpPr>
        <p:spPr bwMode="auto">
          <a:xfrm rot="16200000">
            <a:off x="4485500" y="2998788"/>
            <a:ext cx="553998" cy="6477000"/>
          </a:xfrm>
          <a:prstGeom prst="rect">
            <a:avLst/>
          </a:prstGeom>
          <a:noFill/>
          <a:ln w="3810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en-US" sz="2400" b="1">
                <a:solidFill>
                  <a:srgbClr val="FF3300"/>
                </a:solidFill>
                <a:latin typeface="Arial" panose="020B0604020202020204" pitchFamily="34" charset="0"/>
              </a:rPr>
              <a:t>Hoan hô ! Bạn đã chọn d  là đáp án đúng</a:t>
            </a:r>
          </a:p>
        </p:txBody>
      </p:sp>
      <p:sp>
        <p:nvSpPr>
          <p:cNvPr id="77837" name="Text Box 13"/>
          <p:cNvSpPr txBox="1">
            <a:spLocks noChangeArrowheads="1"/>
          </p:cNvSpPr>
          <p:nvPr/>
        </p:nvSpPr>
        <p:spPr bwMode="auto">
          <a:xfrm rot="16200000">
            <a:off x="5788968" y="-1033462"/>
            <a:ext cx="461665" cy="6400800"/>
          </a:xfrm>
          <a:prstGeom prst="rect">
            <a:avLst/>
          </a:prstGeom>
          <a:noFill/>
          <a:ln w="4127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Rất tiếc ! b là đáp án sai .Hy vọng bạn sẽ cố gắng lên.</a:t>
            </a:r>
            <a:endParaRPr lang="en-US" sz="2400" b="1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7838" name="Picture 14" descr="sun14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4267200"/>
            <a:ext cx="17145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1676400" y="76201"/>
            <a:ext cx="88392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sz="2400" dirty="0">
                <a:solidFill>
                  <a:srgbClr val="FFFF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87: 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7843" name="Picture 19" descr="mous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200" y="7416800"/>
            <a:ext cx="750888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44" name="WordArt 20"/>
          <p:cNvSpPr>
            <a:spLocks noChangeArrowheads="1" noChangeShapeType="1" noTextEdit="1"/>
          </p:cNvSpPr>
          <p:nvPr/>
        </p:nvSpPr>
        <p:spPr bwMode="auto">
          <a:xfrm>
            <a:off x="12649200" y="4267200"/>
            <a:ext cx="2779222" cy="5334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Hoan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!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600" b="1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6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33CC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7845" name="Picture 21" descr="mouse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93" y="5410200"/>
            <a:ext cx="750888" cy="119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6" name="Picture 22" descr="nature%20(3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5067300"/>
            <a:ext cx="26670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962400"/>
            <a:ext cx="3143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648200"/>
            <a:ext cx="314325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163972" y="2804191"/>
                <a:ext cx="2164119" cy="60093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𝑡𝑂𝑦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972" y="2804191"/>
                <a:ext cx="2164119" cy="60093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3025437" y="3220377"/>
                <a:ext cx="3627154" cy="600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𝑡𝑂𝑦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𝑂𝑦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5437" y="3220377"/>
                <a:ext cx="3627154" cy="60093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887317" y="3864320"/>
                <a:ext cx="6264965" cy="60093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𝑡𝑂𝑦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𝑂𝑦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à 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𝑡𝑂𝑦</m:t>
                          </m:r>
                        </m:e>
                      </m:acc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317" y="3864320"/>
                <a:ext cx="6264965" cy="60093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2992820" y="4267200"/>
                <a:ext cx="3627154" cy="1094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𝑥𝑂𝑡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𝑡𝑂𝑦</m:t>
                          </m:r>
                        </m:e>
                      </m:acc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𝑥𝑂𝑦</m:t>
                              </m:r>
                            </m:e>
                          </m:acc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2820" y="4267200"/>
                <a:ext cx="3627154" cy="109485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6165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78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30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0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78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78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500" fill="hold"/>
                                        <p:tgtEl>
                                          <p:spTgt spid="778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26 0.07778 L -0.61277 -0.25556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778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875" y="-16667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7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77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/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78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3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0" dur="500"/>
                                        <p:tgtEl>
                                          <p:spTgt spid="778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3" dur="3000"/>
                                        <p:tgtEl>
                                          <p:spTgt spid="778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7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2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778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 nodeType="clickPar">
                      <p:stCondLst>
                        <p:cond delay="0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06035E-16 L -0.56172 -0.1900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778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86" y="-951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4" dur="500" fill="hold"/>
                                        <p:tgtEl>
                                          <p:spTgt spid="778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8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7" dur="500"/>
                                        <p:tgtEl>
                                          <p:spTgt spid="778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0" dur="500"/>
                                        <p:tgtEl>
                                          <p:spTgt spid="77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3" dur="1000"/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6" dur="500"/>
                                        <p:tgtEl>
                                          <p:spTgt spid="778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831"/>
                  </p:tgtEl>
                </p:cond>
              </p:nextCondLst>
            </p:seq>
          </p:childTnLst>
        </p:cTn>
      </p:par>
    </p:tnLst>
    <p:bldLst>
      <p:bldP spid="77829" grpId="0" animBg="1"/>
      <p:bldP spid="77829" grpId="1" animBg="1"/>
      <p:bldP spid="77829" grpId="2" animBg="1"/>
      <p:bldP spid="77834" grpId="0" animBg="1"/>
      <p:bldP spid="77834" grpId="1" animBg="1"/>
      <p:bldP spid="77835" grpId="0" animBg="1"/>
      <p:bldP spid="77835" grpId="1" animBg="1"/>
      <p:bldP spid="77836" grpId="0" animBg="1"/>
      <p:bldP spid="77836" grpId="1" animBg="1"/>
      <p:bldP spid="77837" grpId="0" animBg="1"/>
      <p:bldP spid="77837" grpId="1" animBg="1"/>
      <p:bldP spid="77844" grpId="0" animBg="1"/>
      <p:bldP spid="77844" grpId="1" animBg="1"/>
      <p:bldP spid="77844" grpId="2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0" y="762000"/>
            <a:ext cx="632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câu trả lời đúng nhất</a:t>
            </a:r>
            <a:r>
              <a:rPr lang="en-US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 flipV="1">
            <a:off x="2667000" y="2819400"/>
            <a:ext cx="144780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97"/>
          <p:cNvGrpSpPr>
            <a:grpSpLocks/>
          </p:cNvGrpSpPr>
          <p:nvPr/>
        </p:nvGrpSpPr>
        <p:grpSpPr bwMode="auto">
          <a:xfrm>
            <a:off x="1828800" y="2667000"/>
            <a:ext cx="3352800" cy="2209800"/>
            <a:chOff x="192" y="1680"/>
            <a:chExt cx="2112" cy="1392"/>
          </a:xfrm>
        </p:grpSpPr>
        <p:sp>
          <p:nvSpPr>
            <p:cNvPr id="19491" name="Line 10"/>
            <p:cNvSpPr>
              <a:spLocks noChangeShapeType="1"/>
            </p:cNvSpPr>
            <p:nvPr/>
          </p:nvSpPr>
          <p:spPr bwMode="auto">
            <a:xfrm>
              <a:off x="192" y="1680"/>
              <a:ext cx="528" cy="13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92" name="Line 17"/>
            <p:cNvSpPr>
              <a:spLocks noChangeShapeType="1"/>
            </p:cNvSpPr>
            <p:nvPr/>
          </p:nvSpPr>
          <p:spPr bwMode="auto">
            <a:xfrm>
              <a:off x="720" y="3072"/>
              <a:ext cx="15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" name="Text Box 27"/>
          <p:cNvSpPr txBox="1">
            <a:spLocks noChangeArrowheads="1"/>
          </p:cNvSpPr>
          <p:nvPr/>
        </p:nvSpPr>
        <p:spPr bwMode="auto">
          <a:xfrm>
            <a:off x="2362200" y="4876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16" name="Text Box 28"/>
          <p:cNvSpPr txBox="1">
            <a:spLocks noChangeArrowheads="1"/>
          </p:cNvSpPr>
          <p:nvPr/>
        </p:nvSpPr>
        <p:spPr bwMode="auto">
          <a:xfrm>
            <a:off x="4724400" y="49530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>
                <a:latin typeface="Times New Roman" panose="02020603050405020304" pitchFamily="18" charset="0"/>
              </a:rPr>
              <a:t>x</a:t>
            </a:r>
          </a:p>
        </p:txBody>
      </p:sp>
      <p:sp>
        <p:nvSpPr>
          <p:cNvPr id="19463" name="Text Box 29"/>
          <p:cNvSpPr txBox="1">
            <a:spLocks noChangeArrowheads="1"/>
          </p:cNvSpPr>
          <p:nvPr/>
        </p:nvSpPr>
        <p:spPr bwMode="auto">
          <a:xfrm>
            <a:off x="4267200" y="28194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2057400" y="25908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y</a:t>
            </a:r>
          </a:p>
        </p:txBody>
      </p:sp>
      <p:sp>
        <p:nvSpPr>
          <p:cNvPr id="19" name="Arc 62"/>
          <p:cNvSpPr>
            <a:spLocks/>
          </p:cNvSpPr>
          <p:nvPr/>
        </p:nvSpPr>
        <p:spPr bwMode="auto">
          <a:xfrm rot="10524012" flipH="1" flipV="1">
            <a:off x="2511425" y="4419600"/>
            <a:ext cx="573088" cy="458788"/>
          </a:xfrm>
          <a:custGeom>
            <a:avLst/>
            <a:gdLst>
              <a:gd name="T0" fmla="*/ 0 w 28911"/>
              <a:gd name="T1" fmla="*/ 2147483646 h 29202"/>
              <a:gd name="T2" fmla="*/ 2147483646 w 28911"/>
              <a:gd name="T3" fmla="*/ 2147483646 h 29202"/>
              <a:gd name="T4" fmla="*/ 2147483646 w 28911"/>
              <a:gd name="T5" fmla="*/ 2147483646 h 29202"/>
              <a:gd name="T6" fmla="*/ 0 60000 65536"/>
              <a:gd name="T7" fmla="*/ 0 60000 65536"/>
              <a:gd name="T8" fmla="*/ 0 60000 65536"/>
              <a:gd name="T9" fmla="*/ 0 w 28911"/>
              <a:gd name="T10" fmla="*/ 0 h 29202"/>
              <a:gd name="T11" fmla="*/ 28911 w 28911"/>
              <a:gd name="T12" fmla="*/ 29202 h 2920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8911" h="29202" fill="none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</a:path>
              <a:path w="28911" h="29202" stroke="0" extrusionOk="0">
                <a:moveTo>
                  <a:pt x="-1" y="1274"/>
                </a:moveTo>
                <a:cubicBezTo>
                  <a:pt x="2345" y="431"/>
                  <a:pt x="4818" y="-1"/>
                  <a:pt x="7311" y="0"/>
                </a:cubicBezTo>
                <a:cubicBezTo>
                  <a:pt x="19240" y="0"/>
                  <a:pt x="28911" y="9670"/>
                  <a:pt x="28911" y="21600"/>
                </a:cubicBezTo>
                <a:cubicBezTo>
                  <a:pt x="28911" y="24196"/>
                  <a:pt x="28442" y="26771"/>
                  <a:pt x="27529" y="29202"/>
                </a:cubicBezTo>
                <a:lnTo>
                  <a:pt x="7311" y="21600"/>
                </a:lnTo>
                <a:lnTo>
                  <a:pt x="-1" y="1274"/>
                </a:lnTo>
                <a:close/>
              </a:path>
            </a:pathLst>
          </a:cu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64"/>
          <p:cNvGrpSpPr>
            <a:grpSpLocks/>
          </p:cNvGrpSpPr>
          <p:nvPr/>
        </p:nvGrpSpPr>
        <p:grpSpPr bwMode="auto">
          <a:xfrm>
            <a:off x="3048000" y="4267200"/>
            <a:ext cx="609600" cy="609600"/>
            <a:chOff x="1008" y="2688"/>
            <a:chExt cx="279" cy="281"/>
          </a:xfrm>
        </p:grpSpPr>
        <p:sp>
          <p:nvSpPr>
            <p:cNvPr id="19489" name="Arc 65"/>
            <p:cNvSpPr>
              <a:spLocks/>
            </p:cNvSpPr>
            <p:nvPr/>
          </p:nvSpPr>
          <p:spPr bwMode="auto">
            <a:xfrm rot="-10766123" flipH="1" flipV="1">
              <a:off x="1008" y="2688"/>
              <a:ext cx="209" cy="281"/>
            </a:xfrm>
            <a:custGeom>
              <a:avLst/>
              <a:gdLst>
                <a:gd name="T0" fmla="*/ 0 w 21600"/>
                <a:gd name="T1" fmla="*/ 0 h 35563"/>
                <a:gd name="T2" fmla="*/ 0 w 21600"/>
                <a:gd name="T3" fmla="*/ 0 h 35563"/>
                <a:gd name="T4" fmla="*/ 0 w 21600"/>
                <a:gd name="T5" fmla="*/ 0 h 35563"/>
                <a:gd name="T6" fmla="*/ 0 60000 65536"/>
                <a:gd name="T7" fmla="*/ 0 60000 65536"/>
                <a:gd name="T8" fmla="*/ 0 60000 65536"/>
                <a:gd name="T9" fmla="*/ 0 w 21600"/>
                <a:gd name="T10" fmla="*/ 0 h 35563"/>
                <a:gd name="T11" fmla="*/ 21600 w 21600"/>
                <a:gd name="T12" fmla="*/ 35563 h 3556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35563" fill="none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</a:path>
                <a:path w="21600" h="35563" stroke="0" extrusionOk="0">
                  <a:moveTo>
                    <a:pt x="3771" y="-1"/>
                  </a:moveTo>
                  <a:cubicBezTo>
                    <a:pt x="14084" y="1828"/>
                    <a:pt x="21600" y="10793"/>
                    <a:pt x="21600" y="21268"/>
                  </a:cubicBezTo>
                  <a:cubicBezTo>
                    <a:pt x="21600" y="26532"/>
                    <a:pt x="19677" y="31616"/>
                    <a:pt x="16192" y="35562"/>
                  </a:cubicBezTo>
                  <a:lnTo>
                    <a:pt x="0" y="21268"/>
                  </a:lnTo>
                  <a:lnTo>
                    <a:pt x="3771" y="-1"/>
                  </a:ln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90" name="Line 66"/>
            <p:cNvSpPr>
              <a:spLocks noChangeShapeType="1"/>
            </p:cNvSpPr>
            <p:nvPr/>
          </p:nvSpPr>
          <p:spPr bwMode="auto">
            <a:xfrm rot="2187643" flipV="1">
              <a:off x="1115" y="2740"/>
              <a:ext cx="172" cy="134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" name="Text Box 67"/>
          <p:cNvSpPr txBox="1">
            <a:spLocks noChangeArrowheads="1"/>
          </p:cNvSpPr>
          <p:nvPr/>
        </p:nvSpPr>
        <p:spPr bwMode="auto">
          <a:xfrm>
            <a:off x="3352800" y="3962400"/>
            <a:ext cx="76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b="1">
                <a:solidFill>
                  <a:schemeClr val="accent2"/>
                </a:solidFill>
                <a:latin typeface="Times New Roman" panose="02020603050405020304" pitchFamily="18" charset="0"/>
              </a:rPr>
              <a:t>  ?</a:t>
            </a:r>
          </a:p>
        </p:txBody>
      </p:sp>
      <p:sp>
        <p:nvSpPr>
          <p:cNvPr id="24" name="Text Box 68"/>
          <p:cNvSpPr txBox="1">
            <a:spLocks noChangeArrowheads="1"/>
          </p:cNvSpPr>
          <p:nvPr/>
        </p:nvSpPr>
        <p:spPr bwMode="auto">
          <a:xfrm>
            <a:off x="2438400" y="3657601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>
                <a:solidFill>
                  <a:srgbClr val="FF0066"/>
                </a:solidFill>
                <a:latin typeface="Times New Roman" panose="02020603050405020304" pitchFamily="18" charset="0"/>
              </a:rPr>
              <a:t>110</a:t>
            </a:r>
            <a:r>
              <a:rPr lang="en-US" sz="2800" b="1" baseline="30000">
                <a:solidFill>
                  <a:srgbClr val="FF0066"/>
                </a:solidFill>
                <a:latin typeface="Times New Roman" panose="02020603050405020304" pitchFamily="18" charset="0"/>
              </a:rPr>
              <a:t>0</a:t>
            </a:r>
          </a:p>
        </p:txBody>
      </p:sp>
      <p:sp>
        <p:nvSpPr>
          <p:cNvPr id="25" name="Text Box 93"/>
          <p:cNvSpPr txBox="1">
            <a:spLocks noChangeArrowheads="1"/>
          </p:cNvSpPr>
          <p:nvPr/>
        </p:nvSpPr>
        <p:spPr bwMode="auto">
          <a:xfrm>
            <a:off x="3962400" y="2895601"/>
            <a:ext cx="76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r>
              <a:rPr lang="en-US" sz="2800">
                <a:latin typeface="Times New Roman" panose="02020603050405020304" pitchFamily="18" charset="0"/>
              </a:rPr>
              <a:t>t</a:t>
            </a:r>
          </a:p>
        </p:txBody>
      </p:sp>
      <p:sp>
        <p:nvSpPr>
          <p:cNvPr id="19470" name="Text Box 94"/>
          <p:cNvSpPr txBox="1">
            <a:spLocks noChangeArrowheads="1"/>
          </p:cNvSpPr>
          <p:nvPr/>
        </p:nvSpPr>
        <p:spPr bwMode="auto">
          <a:xfrm>
            <a:off x="5181600" y="2362200"/>
            <a:ext cx="762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 </a:t>
            </a:r>
            <a:endParaRPr lang="en-US" sz="2800">
              <a:latin typeface="Times New Roman" panose="02020603050405020304" pitchFamily="18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2133600" y="1371600"/>
            <a:ext cx="8001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                  , At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/>
          </a:p>
        </p:txBody>
      </p:sp>
      <p:graphicFrame>
        <p:nvGraphicFramePr>
          <p:cNvPr id="34" name="Object 11"/>
          <p:cNvGraphicFramePr>
            <a:graphicFrameLocks noChangeAspect="1"/>
          </p:cNvGraphicFramePr>
          <p:nvPr/>
        </p:nvGraphicFramePr>
        <p:xfrm>
          <a:off x="6324600" y="2286001"/>
          <a:ext cx="941388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3" name="Equation" r:id="rId4" imgW="241195" imgH="203112" progId="Equation.DSMT4">
                  <p:embed/>
                </p:oleObj>
              </mc:Choice>
              <mc:Fallback>
                <p:oleObj name="Equation" r:id="rId4" imgW="24119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86001"/>
                        <a:ext cx="941388" cy="696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2"/>
          <p:cNvGraphicFramePr>
            <a:graphicFrameLocks noChangeAspect="1"/>
          </p:cNvGraphicFramePr>
          <p:nvPr/>
        </p:nvGraphicFramePr>
        <p:xfrm>
          <a:off x="6477000" y="3148014"/>
          <a:ext cx="838200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4" name="Equation" r:id="rId6" imgW="241195" imgH="203112" progId="Equation.DSMT4">
                  <p:embed/>
                </p:oleObj>
              </mc:Choice>
              <mc:Fallback>
                <p:oleObj name="Equation" r:id="rId6" imgW="24119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3148014"/>
                        <a:ext cx="838200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3"/>
          <p:cNvGraphicFramePr>
            <a:graphicFrameLocks noChangeAspect="1"/>
          </p:cNvGraphicFramePr>
          <p:nvPr/>
        </p:nvGraphicFramePr>
        <p:xfrm>
          <a:off x="6553200" y="4800600"/>
          <a:ext cx="7620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5" name="Equation" r:id="rId8" imgW="241195" imgH="203112" progId="Equation.DSMT4">
                  <p:embed/>
                </p:oleObj>
              </mc:Choice>
              <mc:Fallback>
                <p:oleObj name="Equation" r:id="rId8" imgW="24119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4800600"/>
                        <a:ext cx="7620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ounded Rectangle 37"/>
          <p:cNvSpPr/>
          <p:nvPr/>
        </p:nvSpPr>
        <p:spPr>
          <a:xfrm>
            <a:off x="5334000" y="2438400"/>
            <a:ext cx="838200" cy="5334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410200" y="3352800"/>
            <a:ext cx="9144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486400" y="4114800"/>
            <a:ext cx="762000" cy="457200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86400" y="4876800"/>
            <a:ext cx="8382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graphicFrame>
        <p:nvGraphicFramePr>
          <p:cNvPr id="19482" name="Object 14"/>
          <p:cNvGraphicFramePr>
            <a:graphicFrameLocks noChangeAspect="1"/>
          </p:cNvGraphicFramePr>
          <p:nvPr/>
        </p:nvGraphicFramePr>
        <p:xfrm>
          <a:off x="6318250" y="1914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6" name="Equation" r:id="rId10" imgW="114102" imgH="177492" progId="Equation.DSMT4">
                  <p:embed/>
                </p:oleObj>
              </mc:Choice>
              <mc:Fallback>
                <p:oleObj name="Equation" r:id="rId10" imgW="11410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1914525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15"/>
          <p:cNvGraphicFramePr>
            <a:graphicFrameLocks noChangeAspect="1"/>
          </p:cNvGraphicFramePr>
          <p:nvPr/>
        </p:nvGraphicFramePr>
        <p:xfrm>
          <a:off x="6477000" y="4038600"/>
          <a:ext cx="776288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07" name="Equation" r:id="rId12" imgW="241195" imgH="203112" progId="Equation.DSMT4">
                  <p:embed/>
                </p:oleObj>
              </mc:Choice>
              <mc:Fallback>
                <p:oleObj name="Equation" r:id="rId12" imgW="241195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038600"/>
                        <a:ext cx="776288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4" name="Picture 16" descr="36_7_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733800"/>
            <a:ext cx="1185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4" descr="36_1_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22860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4" descr="36_1_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48768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4" descr="36_1_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1" y="3124201"/>
            <a:ext cx="1127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110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5143" y="1411618"/>
                <a:ext cx="1657313" cy="381386"/>
              </a:xfrm>
              <a:prstGeom prst="rect">
                <a:avLst/>
              </a:prstGeom>
              <a:blipFill rotWithShape="0">
                <a:blip r:embed="rId16"/>
                <a:stretch>
                  <a:fillRect l="-5904" t="-19355" r="-1845" b="-33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𝑥𝐴𝑦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0679" y="1452608"/>
                <a:ext cx="604781" cy="381386"/>
              </a:xfrm>
              <a:prstGeom prst="rect">
                <a:avLst/>
              </a:prstGeom>
              <a:blipFill rotWithShape="0">
                <a:blip r:embed="rId17"/>
                <a:stretch>
                  <a:fillRect l="-17172" t="-17460" r="-41414" b="-317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𝑥𝐴𝑡</m:t>
                          </m:r>
                        </m:e>
                      </m:ac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913" y="1901632"/>
                <a:ext cx="557332" cy="381386"/>
              </a:xfrm>
              <a:prstGeom prst="rect">
                <a:avLst/>
              </a:prstGeom>
              <a:blipFill rotWithShape="0">
                <a:blip r:embed="rId18"/>
                <a:stretch>
                  <a:fillRect l="-13187" t="-19048" r="-39560" b="-4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14905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 nodeType="clickPar">
                      <p:stCondLst>
                        <p:cond delay="0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 nodeType="clickPar">
                      <p:stCondLst>
                        <p:cond delay="0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9" grpId="0" animBg="1"/>
      <p:bldP spid="29" grpId="0"/>
      <p:bldP spid="38" grpId="0" animBg="1"/>
      <p:bldP spid="39" grpId="0" animBg="1"/>
      <p:bldP spid="40" grpId="0" animBg="1"/>
      <p:bldP spid="41" grpId="0" animBg="1"/>
      <p:bldP spid="4" grpId="0"/>
      <p:bldP spid="5" grpId="0"/>
      <p:bldP spid="4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1121</Words>
  <Application>Microsoft Office PowerPoint</Application>
  <PresentationFormat>Widescreen</PresentationFormat>
  <Paragraphs>217</Paragraphs>
  <Slides>24</Slides>
  <Notes>3</Notes>
  <HiddenSlides>0</HiddenSlides>
  <MMClips>1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7" baseType="lpstr">
      <vt:lpstr>Arial Unicode MS</vt:lpstr>
      <vt:lpstr>.VnArial</vt:lpstr>
      <vt:lpstr>.VnAvant</vt:lpstr>
      <vt:lpstr>.VnTime</vt:lpstr>
      <vt:lpstr>Arial</vt:lpstr>
      <vt:lpstr>Arial Narrow</vt:lpstr>
      <vt:lpstr>Calibri</vt:lpstr>
      <vt:lpstr>Calibri Light</vt:lpstr>
      <vt:lpstr>Cambria Math</vt:lpstr>
      <vt:lpstr>Times New Roman</vt:lpstr>
      <vt:lpstr>VNI-Times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Nguyen Thuy Linh</cp:lastModifiedBy>
  <cp:revision>57</cp:revision>
  <dcterms:created xsi:type="dcterms:W3CDTF">2017-03-10T16:02:25Z</dcterms:created>
  <dcterms:modified xsi:type="dcterms:W3CDTF">2019-04-02T14:07:36Z</dcterms:modified>
</cp:coreProperties>
</file>